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61" r:id="rId4"/>
    <p:sldId id="273" r:id="rId5"/>
    <p:sldId id="260" r:id="rId6"/>
    <p:sldId id="357" r:id="rId7"/>
    <p:sldId id="259" r:id="rId8"/>
    <p:sldId id="271" r:id="rId9"/>
    <p:sldId id="262" r:id="rId10"/>
    <p:sldId id="263" r:id="rId11"/>
    <p:sldId id="2969" r:id="rId12"/>
    <p:sldId id="276" r:id="rId13"/>
    <p:sldId id="278" r:id="rId14"/>
    <p:sldId id="2967" r:id="rId15"/>
    <p:sldId id="2968" r:id="rId16"/>
    <p:sldId id="2966" r:id="rId17"/>
    <p:sldId id="2965" r:id="rId18"/>
    <p:sldId id="383" r:id="rId19"/>
    <p:sldId id="321" r:id="rId20"/>
    <p:sldId id="389" r:id="rId21"/>
    <p:sldId id="264" r:id="rId22"/>
    <p:sldId id="266" r:id="rId23"/>
    <p:sldId id="267" r:id="rId24"/>
    <p:sldId id="265" r:id="rId25"/>
    <p:sldId id="275" r:id="rId26"/>
    <p:sldId id="269" r:id="rId27"/>
    <p:sldId id="277" r:id="rId28"/>
    <p:sldId id="268" r:id="rId29"/>
  </p:sldIdLst>
  <p:sldSz cx="12192000" cy="6858000"/>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F99"/>
    <a:srgbClr val="009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715" autoAdjust="0"/>
  </p:normalViewPr>
  <p:slideViewPr>
    <p:cSldViewPr snapToGrid="0">
      <p:cViewPr varScale="1">
        <p:scale>
          <a:sx n="61" d="100"/>
          <a:sy n="61" d="100"/>
        </p:scale>
        <p:origin x="1062" y="42"/>
      </p:cViewPr>
      <p:guideLst/>
    </p:cSldViewPr>
  </p:slideViewPr>
  <p:notesTextViewPr>
    <p:cViewPr>
      <p:scale>
        <a:sx n="1" d="1"/>
        <a:sy n="1" d="1"/>
      </p:scale>
      <p:origin x="0" y="0"/>
    </p:cViewPr>
  </p:notesTextViewPr>
  <p:notesViewPr>
    <p:cSldViewPr snapToGrid="0">
      <p:cViewPr varScale="1">
        <p:scale>
          <a:sx n="49" d="100"/>
          <a:sy n="49" d="100"/>
        </p:scale>
        <p:origin x="29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s-ES"/>
          </a:p>
        </p:txBody>
      </p:sp>
      <p:sp>
        <p:nvSpPr>
          <p:cNvPr id="3" name="Marcador de fech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5FF27A1-5F34-4048-852A-E4DC1B7B9C7E}" type="datetimeFigureOut">
              <a:rPr lang="es-ES" smtClean="0"/>
              <a:t>14/11/2023</a:t>
            </a:fld>
            <a:endParaRPr lang="es-ES"/>
          </a:p>
        </p:txBody>
      </p:sp>
      <p:sp>
        <p:nvSpPr>
          <p:cNvPr id="4" name="Marcador de imagen d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s-ES"/>
          </a:p>
        </p:txBody>
      </p:sp>
      <p:sp>
        <p:nvSpPr>
          <p:cNvPr id="5" name="Marcador de nota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A7F742F-3F7A-4520-81F9-76E74A5B8A61}" type="slidenum">
              <a:rPr lang="es-ES" smtClean="0"/>
              <a:t>‹Nº›</a:t>
            </a:fld>
            <a:endParaRPr lang="es-ES"/>
          </a:p>
        </p:txBody>
      </p:sp>
    </p:spTree>
    <p:extLst>
      <p:ext uri="{BB962C8B-B14F-4D97-AF65-F5344CB8AC3E}">
        <p14:creationId xmlns:p14="http://schemas.microsoft.com/office/powerpoint/2010/main" val="35033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mpezar.t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1</a:t>
            </a:fld>
            <a:endParaRPr lang="es-ES"/>
          </a:p>
        </p:txBody>
      </p:sp>
    </p:spTree>
    <p:extLst>
      <p:ext uri="{BB962C8B-B14F-4D97-AF65-F5344CB8AC3E}">
        <p14:creationId xmlns:p14="http://schemas.microsoft.com/office/powerpoint/2010/main" val="347975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10</a:t>
            </a:fld>
            <a:endParaRPr lang="es-ES"/>
          </a:p>
        </p:txBody>
      </p:sp>
    </p:spTree>
    <p:extLst>
      <p:ext uri="{BB962C8B-B14F-4D97-AF65-F5344CB8AC3E}">
        <p14:creationId xmlns:p14="http://schemas.microsoft.com/office/powerpoint/2010/main" val="401622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95376" indent="-247688"/>
            <a:r>
              <a:rPr lang="es-ES" sz="1300" b="1" dirty="0">
                <a:solidFill>
                  <a:srgbClr val="000000"/>
                </a:solidFill>
                <a:latin typeface="Times New Roman" panose="02020603050405020304" pitchFamily="18" charset="0"/>
              </a:rPr>
              <a:t>María Jesús Salcedo Ocón</a:t>
            </a:r>
            <a:r>
              <a:rPr lang="es-ES" sz="1300" dirty="0">
                <a:solidFill>
                  <a:srgbClr val="000000"/>
                </a:solidFill>
                <a:latin typeface="Times New Roman" panose="02020603050405020304" pitchFamily="18" charset="0"/>
              </a:rPr>
              <a:t>, </a:t>
            </a:r>
            <a:r>
              <a:rPr lang="es-ES" sz="1300" dirty="0">
                <a:latin typeface="Calibri" panose="020F0502020204030204" pitchFamily="34" charset="0"/>
                <a:ea typeface="Calibri" panose="020F0502020204030204" pitchFamily="34" charset="0"/>
                <a:cs typeface="Times New Roman" panose="02020603050405020304" pitchFamily="18" charset="0"/>
              </a:rPr>
              <a:t>Concejalía Educación, Empleo e Igualdad</a:t>
            </a:r>
            <a:r>
              <a:rPr lang="es-ES" sz="1300" dirty="0">
                <a:solidFill>
                  <a:srgbClr val="000000"/>
                </a:solidFill>
                <a:latin typeface="Times New Roman" panose="02020603050405020304" pitchFamily="18" charset="0"/>
              </a:rPr>
              <a:t>, Ayuntamiento de Granada. </a:t>
            </a:r>
            <a:endParaRPr lang="es-ES" b="0" i="0" dirty="0">
              <a:solidFill>
                <a:srgbClr val="000000"/>
              </a:solidFill>
              <a:effectLst/>
              <a:latin typeface="Times New Roman" panose="02020603050405020304" pitchFamily="18" charset="0"/>
            </a:endParaRPr>
          </a:p>
          <a:p>
            <a:pPr marL="495376" indent="-247688"/>
            <a:r>
              <a:rPr lang="es-ES" sz="1300" b="1" dirty="0">
                <a:solidFill>
                  <a:srgbClr val="000000"/>
                </a:solidFill>
                <a:latin typeface="Times New Roman" panose="02020603050405020304" pitchFamily="18" charset="0"/>
              </a:rPr>
              <a:t>Alfonso Gil</a:t>
            </a:r>
            <a:r>
              <a:rPr lang="es-ES" sz="1300" dirty="0">
                <a:solidFill>
                  <a:srgbClr val="000000"/>
                </a:solidFill>
                <a:latin typeface="Times New Roman" panose="02020603050405020304" pitchFamily="18" charset="0"/>
              </a:rPr>
              <a:t>, Cámara de Comercio de Granada </a:t>
            </a:r>
            <a:endParaRPr lang="es-ES" b="0" i="0" dirty="0">
              <a:solidFill>
                <a:srgbClr val="000000"/>
              </a:solidFill>
              <a:effectLst/>
              <a:latin typeface="Times New Roman" panose="02020603050405020304" pitchFamily="18" charset="0"/>
            </a:endParaRPr>
          </a:p>
          <a:p>
            <a:pPr marL="495376" indent="-247688"/>
            <a:r>
              <a:rPr lang="es-ES" sz="1300" b="1" dirty="0">
                <a:solidFill>
                  <a:srgbClr val="000000"/>
                </a:solidFill>
                <a:latin typeface="Times New Roman" panose="02020603050405020304" pitchFamily="18" charset="0"/>
              </a:rPr>
              <a:t>Alejandro Valero</a:t>
            </a:r>
            <a:r>
              <a:rPr lang="es-ES" sz="1300" dirty="0">
                <a:solidFill>
                  <a:srgbClr val="000000"/>
                </a:solidFill>
                <a:latin typeface="Times New Roman" panose="02020603050405020304" pitchFamily="18" charset="0"/>
              </a:rPr>
              <a:t>, miembro de la Junta Directiva de la Asociación de Jóvenes Emprendedores, y fundador de Busco Extra. </a:t>
            </a:r>
            <a:endParaRPr lang="es-ES" b="0" i="0" dirty="0">
              <a:solidFill>
                <a:srgbClr val="000000"/>
              </a:solidFill>
              <a:effectLst/>
              <a:latin typeface="Times New Roman" panose="02020603050405020304" pitchFamily="18" charset="0"/>
            </a:endParaRPr>
          </a:p>
          <a:p>
            <a:pPr marL="495376" indent="-247688"/>
            <a:r>
              <a:rPr lang="es-ES" sz="1300" b="1" dirty="0" err="1">
                <a:solidFill>
                  <a:srgbClr val="000000"/>
                </a:solidFill>
                <a:latin typeface="Times New Roman" panose="02020603050405020304" pitchFamily="18" charset="0"/>
              </a:rPr>
              <a:t>Maria</a:t>
            </a:r>
            <a:r>
              <a:rPr lang="es-ES" sz="1300" b="1" dirty="0">
                <a:solidFill>
                  <a:srgbClr val="000000"/>
                </a:solidFill>
                <a:latin typeface="Times New Roman" panose="02020603050405020304" pitchFamily="18" charset="0"/>
              </a:rPr>
              <a:t> </a:t>
            </a:r>
            <a:r>
              <a:rPr lang="es-ES" sz="1300" b="1" dirty="0" err="1">
                <a:solidFill>
                  <a:srgbClr val="000000"/>
                </a:solidFill>
                <a:latin typeface="Times New Roman" panose="02020603050405020304" pitchFamily="18" charset="0"/>
              </a:rPr>
              <a:t>Angeles</a:t>
            </a:r>
            <a:r>
              <a:rPr lang="es-ES" sz="1300" b="1" dirty="0">
                <a:solidFill>
                  <a:srgbClr val="000000"/>
                </a:solidFill>
                <a:latin typeface="Times New Roman" panose="02020603050405020304" pitchFamily="18" charset="0"/>
              </a:rPr>
              <a:t> Montero de Espinosa </a:t>
            </a:r>
            <a:r>
              <a:rPr lang="es-ES" sz="1300" b="1" dirty="0" err="1">
                <a:solidFill>
                  <a:srgbClr val="000000"/>
                </a:solidFill>
                <a:latin typeface="Times New Roman" panose="02020603050405020304" pitchFamily="18" charset="0"/>
              </a:rPr>
              <a:t>Rodriguez</a:t>
            </a:r>
            <a:r>
              <a:rPr lang="es-ES" sz="1300" dirty="0">
                <a:solidFill>
                  <a:srgbClr val="000000"/>
                </a:solidFill>
                <a:latin typeface="Times New Roman" panose="02020603050405020304" pitchFamily="18" charset="0"/>
              </a:rPr>
              <a:t>, Servicio Andaluz de Empleo.  </a:t>
            </a:r>
            <a:endParaRPr lang="es-ES" b="0" i="0" dirty="0">
              <a:solidFill>
                <a:srgbClr val="000000"/>
              </a:solidFill>
              <a:effectLst/>
              <a:latin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BA7F742F-3F7A-4520-81F9-76E74A5B8A61}" type="slidenum">
              <a:rPr lang="es-ES" smtClean="0"/>
              <a:t>11</a:t>
            </a:fld>
            <a:endParaRPr lang="es-ES"/>
          </a:p>
        </p:txBody>
      </p:sp>
    </p:spTree>
    <p:extLst>
      <p:ext uri="{BB962C8B-B14F-4D97-AF65-F5344CB8AC3E}">
        <p14:creationId xmlns:p14="http://schemas.microsoft.com/office/powerpoint/2010/main" val="113550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12</a:t>
            </a:fld>
            <a:endParaRPr lang="es-ES"/>
          </a:p>
        </p:txBody>
      </p:sp>
    </p:spTree>
    <p:extLst>
      <p:ext uri="{BB962C8B-B14F-4D97-AF65-F5344CB8AC3E}">
        <p14:creationId xmlns:p14="http://schemas.microsoft.com/office/powerpoint/2010/main" val="241167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13</a:t>
            </a:fld>
            <a:endParaRPr lang="es-ES"/>
          </a:p>
        </p:txBody>
      </p:sp>
    </p:spTree>
    <p:extLst>
      <p:ext uri="{BB962C8B-B14F-4D97-AF65-F5344CB8AC3E}">
        <p14:creationId xmlns:p14="http://schemas.microsoft.com/office/powerpoint/2010/main" val="243569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14</a:t>
            </a:fld>
            <a:endParaRPr lang="es-ES"/>
          </a:p>
        </p:txBody>
      </p:sp>
    </p:spTree>
    <p:extLst>
      <p:ext uri="{BB962C8B-B14F-4D97-AF65-F5344CB8AC3E}">
        <p14:creationId xmlns:p14="http://schemas.microsoft.com/office/powerpoint/2010/main" val="284340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15</a:t>
            </a:fld>
            <a:endParaRPr lang="es-ES"/>
          </a:p>
        </p:txBody>
      </p:sp>
    </p:spTree>
    <p:extLst>
      <p:ext uri="{BB962C8B-B14F-4D97-AF65-F5344CB8AC3E}">
        <p14:creationId xmlns:p14="http://schemas.microsoft.com/office/powerpoint/2010/main" val="285349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3a79f6709_2_403:notes"/>
          <p:cNvSpPr txBox="1">
            <a:spLocks noGrp="1"/>
          </p:cNvSpPr>
          <p:nvPr>
            <p:ph type="body" idx="1"/>
          </p:nvPr>
        </p:nvSpPr>
        <p:spPr>
          <a:xfrm>
            <a:off x="946151" y="4235320"/>
            <a:ext cx="5518150" cy="2271252"/>
          </a:xfrm>
          <a:prstGeom prst="rect">
            <a:avLst/>
          </a:prstGeom>
        </p:spPr>
        <p:txBody>
          <a:bodyPr spcFirstLastPara="1" wrap="square" lIns="99059" tIns="49516" rIns="99059" bIns="49516" anchor="t" anchorCtr="0">
            <a:noAutofit/>
          </a:bodyPr>
          <a:lstStyle/>
          <a:p>
            <a:pPr algn="just">
              <a:lnSpc>
                <a:spcPct val="120000"/>
              </a:lnSpc>
              <a:spcBef>
                <a:spcPts val="325"/>
              </a:spcBef>
            </a:pPr>
            <a:r>
              <a:rPr lang="es-ES_tradnl" sz="1300" dirty="0">
                <a:solidFill>
                  <a:schemeClr val="lt1"/>
                </a:solidFill>
                <a:latin typeface="Calibri"/>
                <a:ea typeface="Century Gothic"/>
                <a:cs typeface="Calibri"/>
                <a:sym typeface="Century Gothic"/>
              </a:rPr>
              <a:t>Somos una </a:t>
            </a:r>
            <a:r>
              <a:rPr lang="es-ES_tradnl" sz="1300" b="1" dirty="0">
                <a:solidFill>
                  <a:schemeClr val="lt1"/>
                </a:solidFill>
                <a:latin typeface="Calibri"/>
                <a:ea typeface="Century Gothic"/>
                <a:cs typeface="Calibri"/>
                <a:sym typeface="Century Gothic"/>
              </a:rPr>
              <a:t>fundación</a:t>
            </a:r>
            <a:r>
              <a:rPr lang="es-ES_tradnl" sz="1300" dirty="0">
                <a:solidFill>
                  <a:schemeClr val="lt1"/>
                </a:solidFill>
                <a:latin typeface="Calibri"/>
                <a:ea typeface="Century Gothic"/>
                <a:cs typeface="Calibri"/>
                <a:sym typeface="Century Gothic"/>
              </a:rPr>
              <a:t> adscrita a la </a:t>
            </a:r>
            <a:r>
              <a:rPr lang="es-ES_tradnl" sz="1300" b="1" dirty="0">
                <a:solidFill>
                  <a:schemeClr val="lt1"/>
                </a:solidFill>
                <a:latin typeface="Calibri"/>
                <a:ea typeface="Century Gothic"/>
                <a:cs typeface="Calibri"/>
                <a:sym typeface="Century Gothic"/>
              </a:rPr>
              <a:t>Consejería de Universidad, Investigación e Innovación de la Junta de Andalucía</a:t>
            </a:r>
            <a:r>
              <a:rPr lang="es-ES_tradnl" sz="1300" dirty="0">
                <a:solidFill>
                  <a:schemeClr val="lt1"/>
                </a:solidFill>
                <a:latin typeface="Calibri"/>
                <a:ea typeface="Century Gothic"/>
                <a:cs typeface="Calibri"/>
                <a:sym typeface="Century Gothic"/>
              </a:rPr>
              <a:t>. </a:t>
            </a:r>
            <a:endParaRPr lang="es-ES_tradnl" sz="1300" dirty="0">
              <a:solidFill>
                <a:schemeClr val="dk1"/>
              </a:solidFill>
              <a:latin typeface="Calibri"/>
              <a:ea typeface="Century Gothic"/>
              <a:cs typeface="Calibri"/>
              <a:sym typeface="Century Gothic"/>
            </a:endParaRPr>
          </a:p>
          <a:p>
            <a:pPr algn="just">
              <a:lnSpc>
                <a:spcPct val="120000"/>
              </a:lnSpc>
              <a:spcBef>
                <a:spcPts val="372"/>
              </a:spcBef>
            </a:pPr>
            <a:endParaRPr lang="es-ES_tradnl" sz="1300" b="1" dirty="0">
              <a:solidFill>
                <a:srgbClr val="006699"/>
              </a:solidFill>
              <a:latin typeface="Calibri"/>
              <a:ea typeface="Century Gothic"/>
              <a:cs typeface="Calibri"/>
              <a:sym typeface="Century Gothic"/>
            </a:endParaRPr>
          </a:p>
          <a:p>
            <a:pPr algn="just">
              <a:lnSpc>
                <a:spcPct val="120000"/>
              </a:lnSpc>
              <a:spcBef>
                <a:spcPts val="372"/>
              </a:spcBef>
            </a:pPr>
            <a:r>
              <a:rPr lang="es-ES_tradnl" sz="1300" b="1" dirty="0">
                <a:solidFill>
                  <a:srgbClr val="33FDDD"/>
                </a:solidFill>
                <a:latin typeface="Calibri"/>
                <a:cs typeface="Calibri"/>
                <a:sym typeface="Century Gothic"/>
              </a:rPr>
              <a:t>MISIÓN</a:t>
            </a:r>
            <a:endParaRPr lang="es-ES_tradnl" sz="1300" dirty="0">
              <a:solidFill>
                <a:srgbClr val="33FDDD"/>
              </a:solidFill>
              <a:latin typeface="Calibri"/>
              <a:cs typeface="Calibri"/>
            </a:endParaRPr>
          </a:p>
          <a:p>
            <a:pPr marL="309610" indent="-309610" algn="just">
              <a:lnSpc>
                <a:spcPct val="120000"/>
              </a:lnSpc>
              <a:spcBef>
                <a:spcPts val="310"/>
              </a:spcBef>
              <a:buClr>
                <a:srgbClr val="00CC99"/>
              </a:buClr>
              <a:buFont typeface="Wingdings" charset="2"/>
              <a:buChar char="ü"/>
            </a:pPr>
            <a:r>
              <a:rPr lang="es-ES_tradnl" sz="1300" b="1" dirty="0">
                <a:solidFill>
                  <a:schemeClr val="lt1"/>
                </a:solidFill>
                <a:latin typeface="Calibri"/>
                <a:ea typeface="Century Gothic"/>
                <a:cs typeface="Calibri"/>
                <a:sym typeface="Century Gothic"/>
              </a:rPr>
              <a:t>FOMENTAR el emprendimiento, </a:t>
            </a:r>
            <a:r>
              <a:rPr lang="es-ES_tradnl" sz="1300" dirty="0">
                <a:solidFill>
                  <a:schemeClr val="lt1"/>
                </a:solidFill>
                <a:latin typeface="Calibri"/>
                <a:ea typeface="Century Gothic"/>
                <a:cs typeface="Calibri"/>
                <a:sym typeface="Century Gothic"/>
              </a:rPr>
              <a:t>especialmente en los</a:t>
            </a:r>
            <a:r>
              <a:rPr lang="es-ES_tradnl" sz="1300" b="1" dirty="0">
                <a:solidFill>
                  <a:schemeClr val="lt1"/>
                </a:solidFill>
                <a:latin typeface="Calibri"/>
                <a:ea typeface="Century Gothic"/>
                <a:cs typeface="Calibri"/>
                <a:sym typeface="Century Gothic"/>
              </a:rPr>
              <a:t> jóvenes y en zonas con más dificultad, como el ÁMBITO RURAL.</a:t>
            </a:r>
          </a:p>
          <a:p>
            <a:pPr marL="309610" indent="-309610" algn="just">
              <a:lnSpc>
                <a:spcPct val="120000"/>
              </a:lnSpc>
              <a:spcBef>
                <a:spcPts val="310"/>
              </a:spcBef>
              <a:buClr>
                <a:srgbClr val="00CC99"/>
              </a:buClr>
              <a:buFont typeface="Wingdings" charset="2"/>
              <a:buChar char="ü"/>
            </a:pPr>
            <a:r>
              <a:rPr lang="es-ES_tradnl" sz="1300" b="1" dirty="0">
                <a:solidFill>
                  <a:schemeClr val="lt1"/>
                </a:solidFill>
                <a:latin typeface="Calibri"/>
                <a:ea typeface="Century Gothic"/>
                <a:cs typeface="Calibri"/>
                <a:sym typeface="Century Gothic"/>
              </a:rPr>
              <a:t>AYUDAR</a:t>
            </a:r>
            <a:r>
              <a:rPr lang="es-ES_tradnl" sz="1300" dirty="0">
                <a:solidFill>
                  <a:schemeClr val="lt1"/>
                </a:solidFill>
                <a:latin typeface="Calibri"/>
                <a:ea typeface="Century Gothic"/>
                <a:cs typeface="Calibri"/>
                <a:sym typeface="Century Gothic"/>
              </a:rPr>
              <a:t> </a:t>
            </a:r>
            <a:r>
              <a:rPr lang="es-ES_tradnl" sz="1300" b="1" dirty="0">
                <a:solidFill>
                  <a:schemeClr val="lt1"/>
                </a:solidFill>
                <a:latin typeface="Calibri"/>
                <a:ea typeface="Century Gothic"/>
                <a:cs typeface="Calibri"/>
                <a:sym typeface="Century Gothic"/>
              </a:rPr>
              <a:t> a las personas emprendedoras y autónomas</a:t>
            </a:r>
            <a:r>
              <a:rPr lang="es-ES_tradnl" sz="1300" dirty="0">
                <a:solidFill>
                  <a:schemeClr val="lt1"/>
                </a:solidFill>
                <a:latin typeface="Calibri"/>
                <a:ea typeface="Century Gothic"/>
                <a:cs typeface="Calibri"/>
                <a:sym typeface="Century Gothic"/>
              </a:rPr>
              <a:t> a convertir sus ideas de negocio en </a:t>
            </a:r>
            <a:r>
              <a:rPr lang="es-ES_tradnl" sz="1300" b="1" dirty="0">
                <a:solidFill>
                  <a:schemeClr val="lt1"/>
                </a:solidFill>
                <a:latin typeface="Calibri"/>
                <a:ea typeface="Century Gothic"/>
                <a:cs typeface="Calibri"/>
                <a:sym typeface="Century Gothic"/>
              </a:rPr>
              <a:t>empresas</a:t>
            </a:r>
            <a:r>
              <a:rPr lang="es-ES_tradnl" sz="1300" dirty="0">
                <a:solidFill>
                  <a:schemeClr val="lt1"/>
                </a:solidFill>
                <a:latin typeface="Calibri"/>
                <a:ea typeface="Century Gothic"/>
                <a:cs typeface="Calibri"/>
                <a:sym typeface="Century Gothic"/>
              </a:rPr>
              <a:t> viables y generadoras de </a:t>
            </a:r>
            <a:r>
              <a:rPr lang="es-ES_tradnl" sz="1300" b="1" dirty="0">
                <a:solidFill>
                  <a:schemeClr val="lt1"/>
                </a:solidFill>
                <a:latin typeface="Calibri"/>
                <a:ea typeface="Century Gothic"/>
                <a:cs typeface="Calibri"/>
                <a:sym typeface="Century Gothic"/>
              </a:rPr>
              <a:t>empleo</a:t>
            </a:r>
            <a:r>
              <a:rPr lang="es-ES_tradnl" sz="1300" dirty="0">
                <a:solidFill>
                  <a:schemeClr val="lt1"/>
                </a:solidFill>
                <a:latin typeface="Calibri"/>
                <a:ea typeface="Century Gothic"/>
                <a:cs typeface="Calibri"/>
                <a:sym typeface="Century Gothic"/>
              </a:rPr>
              <a:t>.</a:t>
            </a:r>
            <a:endParaRPr lang="es-ES_tradnl" sz="1300" dirty="0">
              <a:latin typeface="Calibri"/>
              <a:cs typeface="Calibri"/>
            </a:endParaRPr>
          </a:p>
          <a:p>
            <a:endParaRPr dirty="0"/>
          </a:p>
        </p:txBody>
      </p:sp>
      <p:sp>
        <p:nvSpPr>
          <p:cNvPr id="72" name="Google Shape;72;g123a79f6709_2_403:notes"/>
          <p:cNvSpPr>
            <a:spLocks noGrp="1" noRot="1" noChangeAspect="1"/>
          </p:cNvSpPr>
          <p:nvPr>
            <p:ph type="sldImg" idx="2"/>
          </p:nvPr>
        </p:nvSpPr>
        <p:spPr>
          <a:xfrm>
            <a:off x="946150" y="720725"/>
            <a:ext cx="5518150" cy="3105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36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ES" sz="1300" b="1" dirty="0"/>
              <a:t>YO TAMBIÉN EMPRENDO.</a:t>
            </a:r>
            <a:br>
              <a:rPr lang="es-ES" sz="1300" b="1" dirty="0"/>
            </a:br>
            <a:r>
              <a:rPr lang="es-ES" sz="1300" b="1" dirty="0"/>
              <a:t>GUÍA DE EMPRENDIMIENTO JUVENIL</a:t>
            </a:r>
          </a:p>
          <a:p>
            <a:pPr fontAlgn="base"/>
            <a:r>
              <a:rPr lang="es-ES" sz="1300" dirty="0"/>
              <a:t>Esta guía va dirigida a jóvenes con ideas y proyectos con ganas de mejorar el mundo y con la que esperamos poder dar respuesta a las dificultades manifestadas para llevar a cabo sus iniciativas empresariales.</a:t>
            </a:r>
          </a:p>
          <a:p>
            <a:endParaRPr lang="es-ES" dirty="0"/>
          </a:p>
        </p:txBody>
      </p:sp>
      <p:sp>
        <p:nvSpPr>
          <p:cNvPr id="4" name="Marcador de número de diapositiva 3"/>
          <p:cNvSpPr>
            <a:spLocks noGrp="1"/>
          </p:cNvSpPr>
          <p:nvPr>
            <p:ph type="sldNum" sz="quarter" idx="5"/>
          </p:nvPr>
        </p:nvSpPr>
        <p:spPr/>
        <p:txBody>
          <a:bodyPr/>
          <a:lstStyle/>
          <a:p>
            <a:fld id="{28C10FB9-EF5F-4D2B-AE53-B331AE82A7FC}" type="slidenum">
              <a:rPr lang="es-ES" smtClean="0"/>
              <a:t>17</a:t>
            </a:fld>
            <a:endParaRPr lang="es-ES"/>
          </a:p>
        </p:txBody>
      </p:sp>
    </p:spTree>
    <p:extLst>
      <p:ext uri="{BB962C8B-B14F-4D97-AF65-F5344CB8AC3E}">
        <p14:creationId xmlns:p14="http://schemas.microsoft.com/office/powerpoint/2010/main" val="98251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Clr>
                <a:schemeClr val="dk1"/>
              </a:buClr>
              <a:buSzPts val="1122"/>
            </a:pPr>
            <a:r>
              <a:rPr lang="es-ES" sz="1500" b="1" dirty="0">
                <a:solidFill>
                  <a:schemeClr val="dk1"/>
                </a:solidFill>
                <a:ea typeface="Calibri"/>
                <a:cs typeface="Calibri"/>
                <a:sym typeface="Calibri"/>
              </a:rPr>
              <a:t>Empezar.tv</a:t>
            </a:r>
            <a:r>
              <a:rPr lang="es-ES" sz="1500" dirty="0">
                <a:solidFill>
                  <a:schemeClr val="dk1"/>
                </a:solidFill>
                <a:ea typeface="Calibri"/>
                <a:cs typeface="Calibri"/>
                <a:sym typeface="Calibri"/>
              </a:rPr>
              <a:t>, el primer canal en </a:t>
            </a:r>
            <a:r>
              <a:rPr lang="es-ES" sz="1500" dirty="0" err="1">
                <a:solidFill>
                  <a:schemeClr val="dk1"/>
                </a:solidFill>
                <a:ea typeface="Calibri"/>
                <a:cs typeface="Calibri"/>
                <a:sym typeface="Calibri"/>
              </a:rPr>
              <a:t>streaming</a:t>
            </a:r>
            <a:r>
              <a:rPr lang="es-ES" sz="1500" dirty="0">
                <a:solidFill>
                  <a:schemeClr val="dk1"/>
                </a:solidFill>
                <a:ea typeface="Calibri"/>
                <a:cs typeface="Calibri"/>
                <a:sym typeface="Calibri"/>
              </a:rPr>
              <a:t> y multiformato de España para estimular y ayudar a emprendedores con su idea de negocio en los primeros pasos. Acabamos de arrancar la </a:t>
            </a:r>
            <a:r>
              <a:rPr lang="es-ES" sz="1500" b="1" dirty="0">
                <a:solidFill>
                  <a:schemeClr val="dk1"/>
                </a:solidFill>
                <a:ea typeface="Calibri"/>
                <a:cs typeface="Calibri"/>
                <a:sym typeface="Calibri"/>
              </a:rPr>
              <a:t>segunda temporada</a:t>
            </a:r>
            <a:r>
              <a:rPr lang="es-ES" sz="1500" dirty="0">
                <a:solidFill>
                  <a:schemeClr val="dk1"/>
                </a:solidFill>
                <a:ea typeface="Calibri"/>
                <a:cs typeface="Calibri"/>
                <a:sym typeface="Calibri"/>
              </a:rPr>
              <a:t>, en la que vamos a emitir </a:t>
            </a:r>
            <a:r>
              <a:rPr lang="es-ES" sz="1500" b="1" dirty="0">
                <a:solidFill>
                  <a:schemeClr val="dk1"/>
                </a:solidFill>
                <a:ea typeface="Calibri"/>
                <a:cs typeface="Calibri"/>
                <a:sym typeface="Calibri"/>
              </a:rPr>
              <a:t>125 programas</a:t>
            </a:r>
            <a:r>
              <a:rPr lang="es-ES" sz="1500" dirty="0">
                <a:solidFill>
                  <a:schemeClr val="dk1"/>
                </a:solidFill>
                <a:ea typeface="Calibri"/>
                <a:cs typeface="Calibri"/>
                <a:sym typeface="Calibri"/>
              </a:rPr>
              <a:t>, muy, muy innovadores, para poner a disposición de emprendedores y autónomos </a:t>
            </a:r>
            <a:r>
              <a:rPr lang="es-ES" sz="1500" b="1" dirty="0">
                <a:solidFill>
                  <a:schemeClr val="dk1"/>
                </a:solidFill>
                <a:ea typeface="Calibri"/>
                <a:cs typeface="Calibri"/>
                <a:sym typeface="Calibri"/>
              </a:rPr>
              <a:t>contenidos de utilidad</a:t>
            </a:r>
            <a:r>
              <a:rPr lang="es-ES" sz="1500" dirty="0">
                <a:solidFill>
                  <a:schemeClr val="dk1"/>
                </a:solidFill>
                <a:ea typeface="Calibri"/>
                <a:cs typeface="Calibri"/>
                <a:sym typeface="Calibri"/>
              </a:rPr>
              <a:t>, diseñados “a la carta”, para </a:t>
            </a:r>
            <a:r>
              <a:rPr lang="es-ES" sz="1500" b="1" dirty="0">
                <a:solidFill>
                  <a:schemeClr val="dk1"/>
                </a:solidFill>
                <a:ea typeface="Calibri"/>
                <a:cs typeface="Calibri"/>
                <a:sym typeface="Calibri"/>
              </a:rPr>
              <a:t>ayudarles a abordar los retos de la nueva realidad</a:t>
            </a:r>
            <a:r>
              <a:rPr lang="es-ES" sz="1500" dirty="0">
                <a:solidFill>
                  <a:schemeClr val="dk1"/>
                </a:solidFill>
                <a:ea typeface="Calibri"/>
                <a:cs typeface="Calibri"/>
                <a:sym typeface="Calibri"/>
              </a:rPr>
              <a:t>. Toda la información de los programas y el calendario de eventos ya está disponible en la web de </a:t>
            </a:r>
            <a:r>
              <a:rPr lang="es-ES" sz="1500" u="sng" dirty="0">
                <a:solidFill>
                  <a:schemeClr val="hlink"/>
                </a:solidFill>
                <a:ea typeface="Calibri"/>
                <a:cs typeface="Calibri"/>
                <a:sym typeface="Calibri"/>
                <a:hlinkClick r:id="rId3"/>
              </a:rPr>
              <a:t>Empezar.tv</a:t>
            </a:r>
            <a:r>
              <a:rPr lang="es-ES" sz="1500" dirty="0">
                <a:solidFill>
                  <a:schemeClr val="dk1"/>
                </a:solidFill>
                <a:ea typeface="Calibri"/>
                <a:cs typeface="Calibri"/>
                <a:sym typeface="Calibri"/>
              </a:rPr>
              <a:t> y os invito a todos a que os suméis y participéis porque no os vais a arrepentir.</a:t>
            </a:r>
            <a:endParaRPr lang="es-ES" dirty="0"/>
          </a:p>
          <a:p>
            <a:pPr>
              <a:buClr>
                <a:schemeClr val="dk1"/>
              </a:buClr>
              <a:buSzPts val="1122"/>
            </a:pPr>
            <a:endParaRPr lang="es-ES" sz="1500" dirty="0">
              <a:solidFill>
                <a:schemeClr val="dk1"/>
              </a:solidFill>
              <a:ea typeface="Calibri"/>
              <a:cs typeface="Calibri"/>
              <a:sym typeface="Calibri"/>
            </a:endParaRPr>
          </a:p>
          <a:p>
            <a:pPr>
              <a:buClr>
                <a:schemeClr val="dk1"/>
              </a:buClr>
              <a:buSzPts val="1122"/>
            </a:pPr>
            <a:r>
              <a:rPr lang="es-ES" sz="1500" dirty="0">
                <a:solidFill>
                  <a:schemeClr val="dk1"/>
                </a:solidFill>
                <a:ea typeface="Calibri"/>
                <a:cs typeface="Calibri"/>
                <a:sym typeface="Calibri"/>
              </a:rPr>
              <a:t>La nueva temporada apuesta por formatos innovadores de entretenimiento y gamificación, con un total de 125 programas, repartidos en 15 iniciativas, que tienen como objetivo incrementar la interacción con la audiencia y la visibilidad de sus destinatarios y poner a su disposición contenidos de utilidad, diseñados “a la carta”, para ayudarles a abordar los retos de la nueva realidad.</a:t>
            </a:r>
          </a:p>
          <a:p>
            <a:endParaRPr lang="es-ES" dirty="0"/>
          </a:p>
        </p:txBody>
      </p:sp>
      <p:sp>
        <p:nvSpPr>
          <p:cNvPr id="4" name="Marcador de número de diapositiva 3"/>
          <p:cNvSpPr>
            <a:spLocks noGrp="1"/>
          </p:cNvSpPr>
          <p:nvPr>
            <p:ph type="sldNum" sz="quarter" idx="5"/>
          </p:nvPr>
        </p:nvSpPr>
        <p:spPr/>
        <p:txBody>
          <a:bodyPr/>
          <a:lstStyle/>
          <a:p>
            <a:fld id="{749EF4F2-1948-4506-AD09-C3AABA07697B}" type="slidenum">
              <a:rPr lang="es-ES" smtClean="0"/>
              <a:t>18</a:t>
            </a:fld>
            <a:endParaRPr lang="es-ES"/>
          </a:p>
        </p:txBody>
      </p:sp>
    </p:spTree>
    <p:extLst>
      <p:ext uri="{BB962C8B-B14F-4D97-AF65-F5344CB8AC3E}">
        <p14:creationId xmlns:p14="http://schemas.microsoft.com/office/powerpoint/2010/main" val="921605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1013" y="560388"/>
            <a:ext cx="6140450" cy="3454400"/>
          </a:xfrm>
        </p:spPr>
      </p:sp>
      <p:sp>
        <p:nvSpPr>
          <p:cNvPr id="3" name="Marcador de notas 2"/>
          <p:cNvSpPr>
            <a:spLocks noGrp="1"/>
          </p:cNvSpPr>
          <p:nvPr>
            <p:ph type="body" idx="1"/>
          </p:nvPr>
        </p:nvSpPr>
        <p:spPr>
          <a:xfrm>
            <a:off x="709613" y="4204885"/>
            <a:ext cx="5683250" cy="5795149"/>
          </a:xfrm>
        </p:spPr>
        <p:txBody>
          <a:bodyPr/>
          <a:lstStyle/>
          <a:p>
            <a:r>
              <a:rPr lang="es-ES" sz="2000" dirty="0">
                <a:solidFill>
                  <a:srgbClr val="231F20"/>
                </a:solidFill>
                <a:latin typeface="Open Sans Light" panose="020B0306030504020204" pitchFamily="34" charset="0"/>
              </a:rPr>
              <a:t>Quiz Empezar, este año se traslada a las redes sociales para llevar el emprendimiento más emocionante a todo el mundo. </a:t>
            </a:r>
            <a:endParaRPr lang="es-ES" sz="2000" dirty="0">
              <a:solidFill>
                <a:srgbClr val="000000"/>
              </a:solidFill>
              <a:latin typeface="Open Sans Light" panose="020B0306030504020204" pitchFamily="34" charset="0"/>
            </a:endParaRPr>
          </a:p>
          <a:p>
            <a:r>
              <a:rPr lang="es-ES" sz="2000" dirty="0">
                <a:solidFill>
                  <a:srgbClr val="231F20"/>
                </a:solidFill>
                <a:latin typeface="Open Sans Light" panose="020B0306030504020204" pitchFamily="34" charset="0"/>
              </a:rPr>
              <a:t>De forma semanal, en </a:t>
            </a:r>
            <a:r>
              <a:rPr lang="es-ES" sz="2000" b="1" dirty="0" err="1">
                <a:solidFill>
                  <a:srgbClr val="231F20"/>
                </a:solidFill>
                <a:latin typeface="Open Sans Light" panose="020B0306030504020204" pitchFamily="34" charset="0"/>
              </a:rPr>
              <a:t>instagram</a:t>
            </a:r>
            <a:r>
              <a:rPr lang="es-ES" sz="2000" b="1" dirty="0">
                <a:solidFill>
                  <a:srgbClr val="231F20"/>
                </a:solidFill>
                <a:latin typeface="Open Sans Light" panose="020B0306030504020204" pitchFamily="34" charset="0"/>
              </a:rPr>
              <a:t> y </a:t>
            </a:r>
            <a:r>
              <a:rPr lang="es-ES" sz="2000" b="1" dirty="0" err="1">
                <a:solidFill>
                  <a:srgbClr val="231F20"/>
                </a:solidFill>
                <a:latin typeface="Open Sans Light" panose="020B0306030504020204" pitchFamily="34" charset="0"/>
              </a:rPr>
              <a:t>tiktok</a:t>
            </a:r>
            <a:r>
              <a:rPr lang="es-ES" sz="2000" b="1" dirty="0">
                <a:solidFill>
                  <a:srgbClr val="231F20"/>
                </a:solidFill>
                <a:latin typeface="Open Sans Light" panose="020B0306030504020204" pitchFamily="34" charset="0"/>
              </a:rPr>
              <a:t> de la cuenta de Empezar.tv</a:t>
            </a:r>
            <a:r>
              <a:rPr lang="es-ES" sz="2000" dirty="0">
                <a:solidFill>
                  <a:srgbClr val="231F20"/>
                </a:solidFill>
                <a:latin typeface="Open Sans Light" panose="020B0306030504020204" pitchFamily="34" charset="0"/>
              </a:rPr>
              <a:t>, publicaremos 5 preguntas con </a:t>
            </a:r>
            <a:r>
              <a:rPr lang="es-ES" sz="2000" dirty="0" err="1">
                <a:solidFill>
                  <a:srgbClr val="231F20"/>
                </a:solidFill>
                <a:latin typeface="Open Sans Light" panose="020B0306030504020204" pitchFamily="34" charset="0"/>
              </a:rPr>
              <a:t>multirespuesta</a:t>
            </a:r>
            <a:r>
              <a:rPr lang="es-ES" sz="2000" dirty="0">
                <a:solidFill>
                  <a:srgbClr val="231F20"/>
                </a:solidFill>
                <a:latin typeface="Open Sans Light" panose="020B0306030504020204" pitchFamily="34" charset="0"/>
              </a:rPr>
              <a:t> para que todo el mundo pueda jugar. </a:t>
            </a:r>
          </a:p>
          <a:p>
            <a:endParaRPr lang="es-ES" sz="2000" dirty="0">
              <a:solidFill>
                <a:srgbClr val="000000"/>
              </a:solidFill>
              <a:latin typeface="Open Sans Light" panose="020B0306030504020204" pitchFamily="34" charset="0"/>
            </a:endParaRPr>
          </a:p>
          <a:p>
            <a:r>
              <a:rPr lang="es-ES" sz="2000" dirty="0">
                <a:solidFill>
                  <a:srgbClr val="231F20"/>
                </a:solidFill>
                <a:latin typeface="Open Sans Light" panose="020B0306030504020204" pitchFamily="34" charset="0"/>
              </a:rPr>
              <a:t>De la misma manera, y de </a:t>
            </a:r>
            <a:r>
              <a:rPr lang="es-ES" sz="2000" b="1" dirty="0">
                <a:solidFill>
                  <a:srgbClr val="231F20"/>
                </a:solidFill>
                <a:latin typeface="Open Sans Light" panose="020B0306030504020204" pitchFamily="34" charset="0"/>
              </a:rPr>
              <a:t>forma mensual</a:t>
            </a:r>
            <a:r>
              <a:rPr lang="es-ES" sz="2000" dirty="0">
                <a:solidFill>
                  <a:srgbClr val="231F20"/>
                </a:solidFill>
                <a:latin typeface="Open Sans Light" panose="020B0306030504020204" pitchFamily="34" charset="0"/>
              </a:rPr>
              <a:t>, realizaremos </a:t>
            </a:r>
            <a:r>
              <a:rPr lang="es-ES" sz="2000" b="1" dirty="0">
                <a:solidFill>
                  <a:srgbClr val="231F20"/>
                </a:solidFill>
                <a:latin typeface="Open Sans Light" panose="020B0306030504020204" pitchFamily="34" charset="0"/>
              </a:rPr>
              <a:t>un directo en </a:t>
            </a:r>
            <a:r>
              <a:rPr lang="es-ES" sz="2000" b="1" dirty="0" err="1">
                <a:solidFill>
                  <a:srgbClr val="231F20"/>
                </a:solidFill>
                <a:latin typeface="Open Sans Light" panose="020B0306030504020204" pitchFamily="34" charset="0"/>
              </a:rPr>
              <a:t>tik</a:t>
            </a:r>
            <a:r>
              <a:rPr lang="es-ES" sz="2000" b="1" dirty="0">
                <a:solidFill>
                  <a:srgbClr val="231F20"/>
                </a:solidFill>
                <a:latin typeface="Open Sans Light" panose="020B0306030504020204" pitchFamily="34" charset="0"/>
              </a:rPr>
              <a:t> </a:t>
            </a:r>
            <a:r>
              <a:rPr lang="es-ES" sz="2000" b="1" dirty="0" err="1">
                <a:solidFill>
                  <a:srgbClr val="231F20"/>
                </a:solidFill>
                <a:latin typeface="Open Sans Light" panose="020B0306030504020204" pitchFamily="34" charset="0"/>
              </a:rPr>
              <a:t>tok</a:t>
            </a:r>
            <a:r>
              <a:rPr lang="es-ES" sz="2000" b="1" dirty="0">
                <a:solidFill>
                  <a:srgbClr val="231F20"/>
                </a:solidFill>
                <a:latin typeface="Open Sans Light" panose="020B0306030504020204" pitchFamily="34" charset="0"/>
              </a:rPr>
              <a:t> </a:t>
            </a:r>
            <a:r>
              <a:rPr lang="es-ES" sz="2000" b="1" dirty="0" err="1">
                <a:solidFill>
                  <a:srgbClr val="231F20"/>
                </a:solidFill>
                <a:latin typeface="Open Sans Light" panose="020B0306030504020204" pitchFamily="34" charset="0"/>
              </a:rPr>
              <a:t>live</a:t>
            </a:r>
            <a:r>
              <a:rPr lang="es-ES" sz="2000" dirty="0">
                <a:solidFill>
                  <a:srgbClr val="231F20"/>
                </a:solidFill>
                <a:latin typeface="Open Sans Light" panose="020B0306030504020204" pitchFamily="34" charset="0"/>
              </a:rPr>
              <a:t>, pilotado por nuestra conductora Aina Alcaide, para poner a prueba a nuestros concursantes más competitivos. </a:t>
            </a:r>
          </a:p>
          <a:p>
            <a:endParaRPr lang="es-ES" sz="2000" dirty="0">
              <a:solidFill>
                <a:srgbClr val="000000"/>
              </a:solidFill>
              <a:latin typeface="Open Sans Light" panose="020B0306030504020204" pitchFamily="34" charset="0"/>
            </a:endParaRPr>
          </a:p>
          <a:p>
            <a:r>
              <a:rPr lang="es-ES" sz="2000" dirty="0">
                <a:solidFill>
                  <a:srgbClr val="231F20"/>
                </a:solidFill>
                <a:latin typeface="Open Sans Light" panose="020B0306030504020204" pitchFamily="34" charset="0"/>
              </a:rPr>
              <a:t>En total serán 21 </a:t>
            </a:r>
            <a:r>
              <a:rPr lang="es-ES" sz="2000" dirty="0" err="1">
                <a:solidFill>
                  <a:srgbClr val="231F20"/>
                </a:solidFill>
                <a:latin typeface="Open Sans Light" panose="020B0306030504020204" pitchFamily="34" charset="0"/>
              </a:rPr>
              <a:t>stories</a:t>
            </a:r>
            <a:r>
              <a:rPr lang="es-ES" sz="2000" dirty="0">
                <a:solidFill>
                  <a:srgbClr val="231F20"/>
                </a:solidFill>
                <a:latin typeface="Open Sans Light" panose="020B0306030504020204" pitchFamily="34" charset="0"/>
              </a:rPr>
              <a:t> + 5 directos en </a:t>
            </a:r>
            <a:r>
              <a:rPr lang="es-ES" sz="2000" dirty="0" err="1">
                <a:solidFill>
                  <a:srgbClr val="231F20"/>
                </a:solidFill>
                <a:latin typeface="Open Sans Light" panose="020B0306030504020204" pitchFamily="34" charset="0"/>
              </a:rPr>
              <a:t>tik</a:t>
            </a:r>
            <a:r>
              <a:rPr lang="es-ES" sz="2000" dirty="0">
                <a:solidFill>
                  <a:srgbClr val="231F20"/>
                </a:solidFill>
                <a:latin typeface="Open Sans Light" panose="020B0306030504020204" pitchFamily="34" charset="0"/>
              </a:rPr>
              <a:t> </a:t>
            </a:r>
            <a:r>
              <a:rPr lang="es-ES" sz="2000" dirty="0" err="1">
                <a:solidFill>
                  <a:srgbClr val="231F20"/>
                </a:solidFill>
                <a:latin typeface="Open Sans Light" panose="020B0306030504020204" pitchFamily="34" charset="0"/>
              </a:rPr>
              <a:t>tok</a:t>
            </a:r>
            <a:r>
              <a:rPr lang="es-ES" sz="2000" dirty="0">
                <a:solidFill>
                  <a:srgbClr val="231F20"/>
                </a:solidFill>
                <a:latin typeface="Open Sans Light" panose="020B0306030504020204" pitchFamily="34" charset="0"/>
              </a:rPr>
              <a:t> </a:t>
            </a:r>
            <a:r>
              <a:rPr lang="es-ES" sz="2000" dirty="0" err="1">
                <a:solidFill>
                  <a:srgbClr val="231F20"/>
                </a:solidFill>
                <a:latin typeface="Open Sans Light" panose="020B0306030504020204" pitchFamily="34" charset="0"/>
              </a:rPr>
              <a:t>live</a:t>
            </a:r>
            <a:r>
              <a:rPr lang="es-ES" sz="2000" dirty="0">
                <a:solidFill>
                  <a:srgbClr val="231F20"/>
                </a:solidFill>
                <a:latin typeface="Open Sans Light" panose="020B0306030504020204" pitchFamily="34" charset="0"/>
              </a:rPr>
              <a:t>. Que os dejo las fechas, el día 25 de Octubre será una edición especial por el “Día de la empresa andaluza” </a:t>
            </a:r>
            <a:endParaRPr lang="es-ES" dirty="0"/>
          </a:p>
        </p:txBody>
      </p:sp>
      <p:sp>
        <p:nvSpPr>
          <p:cNvPr id="4" name="Marcador de número de diapositiva 3"/>
          <p:cNvSpPr>
            <a:spLocks noGrp="1"/>
          </p:cNvSpPr>
          <p:nvPr>
            <p:ph type="sldNum" sz="quarter" idx="5"/>
          </p:nvPr>
        </p:nvSpPr>
        <p:spPr/>
        <p:txBody>
          <a:bodyPr/>
          <a:lstStyle/>
          <a:p>
            <a:fld id="{749EF4F2-1948-4506-AD09-C3AABA07697B}" type="slidenum">
              <a:rPr lang="es-ES" smtClean="0"/>
              <a:t>19</a:t>
            </a:fld>
            <a:endParaRPr lang="es-ES"/>
          </a:p>
        </p:txBody>
      </p:sp>
    </p:spTree>
    <p:extLst>
      <p:ext uri="{BB962C8B-B14F-4D97-AF65-F5344CB8AC3E}">
        <p14:creationId xmlns:p14="http://schemas.microsoft.com/office/powerpoint/2010/main" val="377480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a:t>
            </a:fld>
            <a:endParaRPr lang="es-ES"/>
          </a:p>
        </p:txBody>
      </p:sp>
    </p:spTree>
    <p:extLst>
      <p:ext uri="{BB962C8B-B14F-4D97-AF65-F5344CB8AC3E}">
        <p14:creationId xmlns:p14="http://schemas.microsoft.com/office/powerpoint/2010/main" val="2623569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81013" y="501650"/>
            <a:ext cx="6140450" cy="3454400"/>
          </a:xfrm>
        </p:spPr>
      </p:sp>
      <p:sp>
        <p:nvSpPr>
          <p:cNvPr id="3" name="Marcador de notas 2"/>
          <p:cNvSpPr>
            <a:spLocks noGrp="1"/>
          </p:cNvSpPr>
          <p:nvPr>
            <p:ph type="body" idx="1"/>
          </p:nvPr>
        </p:nvSpPr>
        <p:spPr>
          <a:xfrm>
            <a:off x="481013" y="4108283"/>
            <a:ext cx="5683250" cy="5891751"/>
          </a:xfrm>
        </p:spPr>
        <p:txBody>
          <a:bodyPr/>
          <a:lstStyle/>
          <a:p>
            <a:r>
              <a:rPr lang="es-ES" sz="2000" b="1" dirty="0">
                <a:solidFill>
                  <a:srgbClr val="231F20"/>
                </a:solidFill>
                <a:latin typeface="Open Sans Light" panose="020B0306030504020204" pitchFamily="34" charset="0"/>
              </a:rPr>
              <a:t>RETO EMPEZAR</a:t>
            </a:r>
          </a:p>
          <a:p>
            <a:r>
              <a:rPr lang="es-ES" sz="2000" dirty="0">
                <a:solidFill>
                  <a:srgbClr val="231F20"/>
                </a:solidFill>
                <a:latin typeface="Open Sans Light" panose="020B0306030504020204" pitchFamily="34" charset="0"/>
              </a:rPr>
              <a:t>Concurso que pretende poner a prueba la capacidad innovadora de nuestros jóvenes, y a la vez incentivarlos a saber más sobre empresa y emprendimiento. Y todo con un componente necesario: el impacto social. </a:t>
            </a:r>
          </a:p>
          <a:p>
            <a:r>
              <a:rPr lang="es-ES" sz="2000" dirty="0">
                <a:solidFill>
                  <a:srgbClr val="231F20"/>
                </a:solidFill>
                <a:latin typeface="Open Sans Light" panose="020B0306030504020204" pitchFamily="34" charset="0"/>
              </a:rPr>
              <a:t>Lanzaremos un reto a los colegios: una empresa lanzara un reto que tenga impacto social y los estudiantes </a:t>
            </a:r>
            <a:r>
              <a:rPr lang="es-ES" sz="2000" dirty="0" err="1">
                <a:solidFill>
                  <a:srgbClr val="231F20"/>
                </a:solidFill>
                <a:latin typeface="Open Sans Light" panose="020B0306030504020204" pitchFamily="34" charset="0"/>
              </a:rPr>
              <a:t>deberan</a:t>
            </a:r>
            <a:r>
              <a:rPr lang="es-ES" sz="2000" dirty="0">
                <a:solidFill>
                  <a:srgbClr val="231F20"/>
                </a:solidFill>
                <a:latin typeface="Open Sans Light" panose="020B0306030504020204" pitchFamily="34" charset="0"/>
              </a:rPr>
              <a:t> dar respuesta a este reto en un video de dos minutos máximo. </a:t>
            </a:r>
            <a:r>
              <a:rPr lang="es-ES" sz="2000" b="1" dirty="0">
                <a:solidFill>
                  <a:srgbClr val="231F20"/>
                </a:solidFill>
                <a:latin typeface="Open Sans Light" panose="020B0306030504020204" pitchFamily="34" charset="0"/>
              </a:rPr>
              <a:t>Valoraremos: </a:t>
            </a:r>
          </a:p>
          <a:p>
            <a:r>
              <a:rPr lang="es-ES" sz="2000" b="1" dirty="0">
                <a:solidFill>
                  <a:srgbClr val="231F20"/>
                </a:solidFill>
                <a:latin typeface="Open Sans Light" panose="020B0306030504020204" pitchFamily="34" charset="0"/>
              </a:rPr>
              <a:t>-La creatividad y capacidad de innovación. Cuán original es la propuesta. </a:t>
            </a:r>
          </a:p>
          <a:p>
            <a:r>
              <a:rPr lang="es-ES" sz="2000" b="1" dirty="0">
                <a:solidFill>
                  <a:srgbClr val="231F20"/>
                </a:solidFill>
                <a:latin typeface="Open Sans Light" panose="020B0306030504020204" pitchFamily="34" charset="0"/>
              </a:rPr>
              <a:t>-El impacto potencial en la sociedad. Cuán importante podría llegar a ser el beneficio. </a:t>
            </a:r>
          </a:p>
          <a:p>
            <a:r>
              <a:rPr lang="es-ES" sz="2000" b="1" dirty="0">
                <a:solidFill>
                  <a:srgbClr val="231F20"/>
                </a:solidFill>
                <a:latin typeface="Open Sans Light" panose="020B0306030504020204" pitchFamily="34" charset="0"/>
              </a:rPr>
              <a:t>-La calidad de la exposición, incluido el formato presentado. </a:t>
            </a:r>
          </a:p>
          <a:p>
            <a:r>
              <a:rPr lang="es-ES" sz="2000" dirty="0">
                <a:solidFill>
                  <a:srgbClr val="231F20"/>
                </a:solidFill>
                <a:latin typeface="Open Sans Light" panose="020B0306030504020204" pitchFamily="34" charset="0"/>
              </a:rPr>
              <a:t>Los estudiantes nos enviarán los videos que colgaremos en la OTT y en RRSS </a:t>
            </a:r>
            <a:endParaRPr lang="es-ES" dirty="0"/>
          </a:p>
        </p:txBody>
      </p:sp>
      <p:sp>
        <p:nvSpPr>
          <p:cNvPr id="4" name="Marcador de número de diapositiva 3"/>
          <p:cNvSpPr>
            <a:spLocks noGrp="1"/>
          </p:cNvSpPr>
          <p:nvPr>
            <p:ph type="sldNum" sz="quarter" idx="5"/>
          </p:nvPr>
        </p:nvSpPr>
        <p:spPr/>
        <p:txBody>
          <a:bodyPr/>
          <a:lstStyle/>
          <a:p>
            <a:fld id="{749EF4F2-1948-4506-AD09-C3AABA07697B}" type="slidenum">
              <a:rPr lang="es-ES" smtClean="0"/>
              <a:t>20</a:t>
            </a:fld>
            <a:endParaRPr lang="es-ES"/>
          </a:p>
        </p:txBody>
      </p:sp>
    </p:spTree>
    <p:extLst>
      <p:ext uri="{BB962C8B-B14F-4D97-AF65-F5344CB8AC3E}">
        <p14:creationId xmlns:p14="http://schemas.microsoft.com/office/powerpoint/2010/main" val="303146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21</a:t>
            </a:fld>
            <a:endParaRPr lang="es-ES"/>
          </a:p>
        </p:txBody>
      </p:sp>
    </p:spTree>
    <p:extLst>
      <p:ext uri="{BB962C8B-B14F-4D97-AF65-F5344CB8AC3E}">
        <p14:creationId xmlns:p14="http://schemas.microsoft.com/office/powerpoint/2010/main" val="364821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22</a:t>
            </a:fld>
            <a:endParaRPr lang="es-ES"/>
          </a:p>
        </p:txBody>
      </p:sp>
    </p:spTree>
    <p:extLst>
      <p:ext uri="{BB962C8B-B14F-4D97-AF65-F5344CB8AC3E}">
        <p14:creationId xmlns:p14="http://schemas.microsoft.com/office/powerpoint/2010/main" val="92717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23</a:t>
            </a:fld>
            <a:endParaRPr lang="es-ES"/>
          </a:p>
        </p:txBody>
      </p:sp>
    </p:spTree>
    <p:extLst>
      <p:ext uri="{BB962C8B-B14F-4D97-AF65-F5344CB8AC3E}">
        <p14:creationId xmlns:p14="http://schemas.microsoft.com/office/powerpoint/2010/main" val="384749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24</a:t>
            </a:fld>
            <a:endParaRPr lang="es-ES"/>
          </a:p>
        </p:txBody>
      </p:sp>
    </p:spTree>
    <p:extLst>
      <p:ext uri="{BB962C8B-B14F-4D97-AF65-F5344CB8AC3E}">
        <p14:creationId xmlns:p14="http://schemas.microsoft.com/office/powerpoint/2010/main" val="248127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25</a:t>
            </a:fld>
            <a:endParaRPr lang="es-ES"/>
          </a:p>
        </p:txBody>
      </p:sp>
    </p:spTree>
    <p:extLst>
      <p:ext uri="{BB962C8B-B14F-4D97-AF65-F5344CB8AC3E}">
        <p14:creationId xmlns:p14="http://schemas.microsoft.com/office/powerpoint/2010/main" val="222950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Estamos ante uno de los cambios mas importantes de la historia de la humanidad.</a:t>
            </a:r>
          </a:p>
          <a:p>
            <a:endParaRPr lang="es-ES" dirty="0"/>
          </a:p>
          <a:p>
            <a:pPr>
              <a:lnSpc>
                <a:spcPct val="107000"/>
              </a:lnSpc>
              <a:spcAft>
                <a:spcPts val="867"/>
              </a:spcAft>
            </a:pP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yo a los jóvenes siempre les digo lo mismo </a:t>
            </a:r>
            <a:endParaRPr lang="es-E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s-ES" sz="1300" b="1"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“no sois el futuro sois el presente” </a:t>
            </a:r>
            <a:endParaRPr lang="es-ES"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en un mundo de tanto cambio</a:t>
            </a:r>
            <a:r>
              <a:rPr lang="es-ES" sz="1300" b="1"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 “necesitamos que nos lideréis” </a:t>
            </a: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en cuestiones que a los que tenemos unos pocos más años ya se nos escapan, a los que tienen muchos más años más todavía.</a:t>
            </a:r>
          </a:p>
          <a:p>
            <a:pPr>
              <a:lnSpc>
                <a:spcPct val="107000"/>
              </a:lnSpc>
              <a:spcAft>
                <a:spcPts val="867"/>
              </a:spcAft>
            </a:pP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Hoy en día el </a:t>
            </a:r>
            <a:r>
              <a:rPr lang="es-ES" sz="1300" dirty="0" err="1">
                <a:solidFill>
                  <a:srgbClr val="000000"/>
                </a:solidFill>
                <a:latin typeface="Roboto" panose="02000000000000000000" pitchFamily="2" charset="0"/>
                <a:ea typeface="Times New Roman" panose="02020603050405020304" pitchFamily="18" charset="0"/>
                <a:cs typeface="Times New Roman" panose="02020603050405020304" pitchFamily="18" charset="0"/>
              </a:rPr>
              <a:t>marketplace</a:t>
            </a: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 es el mundo y desde todas partes se pueden hacer cosas increíbles, </a:t>
            </a:r>
            <a:endParaRPr lang="es-E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entonces </a:t>
            </a:r>
            <a:r>
              <a:rPr lang="es-ES" sz="1300" b="1"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no estéis esperando siempre que os digamos lo que hay que hacer</a:t>
            </a:r>
            <a:r>
              <a:rPr lang="es-ES" sz="130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 sino empezar a decirnos qué es lo que tenemos que hacer vosotros a nosotros.</a:t>
            </a:r>
            <a:endParaRPr lang="es-ES"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67"/>
              </a:spcAft>
            </a:pPr>
            <a:r>
              <a:rPr lang="es-ES" sz="2000" b="1" dirty="0">
                <a:solidFill>
                  <a:srgbClr val="262626"/>
                </a:solidFill>
                <a:latin typeface="Calibri" panose="020F0502020204030204" pitchFamily="34" charset="0"/>
                <a:ea typeface="Poppins" panose="020B0502040204020203" pitchFamily="2" charset="0"/>
                <a:cs typeface="Poppins" panose="020B0502040204020203" pitchFamily="2"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BA7F742F-3F7A-4520-81F9-76E74A5B8A61}" type="slidenum">
              <a:rPr lang="es-ES" smtClean="0"/>
              <a:t>26</a:t>
            </a:fld>
            <a:endParaRPr lang="es-ES"/>
          </a:p>
        </p:txBody>
      </p:sp>
    </p:spTree>
    <p:extLst>
      <p:ext uri="{BB962C8B-B14F-4D97-AF65-F5344CB8AC3E}">
        <p14:creationId xmlns:p14="http://schemas.microsoft.com/office/powerpoint/2010/main" val="2613820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a:spLocks noGrp="1" noRot="1" noChangeAspect="1"/>
          </p:cNvSpPr>
          <p:nvPr>
            <p:ph type="sldImg" idx="2"/>
          </p:nvPr>
        </p:nvSpPr>
        <p:spPr>
          <a:xfrm>
            <a:off x="481013" y="325438"/>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0:notes"/>
          <p:cNvSpPr txBox="1">
            <a:spLocks noGrp="1"/>
          </p:cNvSpPr>
          <p:nvPr>
            <p:ph type="body" idx="1"/>
          </p:nvPr>
        </p:nvSpPr>
        <p:spPr>
          <a:xfrm>
            <a:off x="481013" y="3952640"/>
            <a:ext cx="6140450" cy="5541555"/>
          </a:xfrm>
          <a:prstGeom prst="rect">
            <a:avLst/>
          </a:prstGeom>
          <a:noFill/>
          <a:ln>
            <a:noFill/>
          </a:ln>
        </p:spPr>
        <p:txBody>
          <a:bodyPr spcFirstLastPara="1" wrap="square" lIns="99059" tIns="49516" rIns="99059" bIns="49516" anchor="t" anchorCtr="0">
            <a:noAutofit/>
          </a:bodyPr>
          <a:lstStyle/>
          <a:p>
            <a:r>
              <a:rPr lang="es-ES" sz="1300" dirty="0">
                <a:solidFill>
                  <a:schemeClr val="dk1"/>
                </a:solidFill>
                <a:latin typeface="Calibri"/>
                <a:ea typeface="Calibri"/>
                <a:cs typeface="Calibri"/>
                <a:sym typeface="Calibri"/>
              </a:rPr>
              <a:t>Siendo la temática de este encuentro “Tecnología y sostenibilidad”</a:t>
            </a:r>
            <a:endParaRPr dirty="0"/>
          </a:p>
          <a:p>
            <a:r>
              <a:rPr lang="es-ES" sz="1300" dirty="0">
                <a:solidFill>
                  <a:schemeClr val="dk1"/>
                </a:solidFill>
                <a:latin typeface="Calibri"/>
                <a:ea typeface="Calibri"/>
                <a:cs typeface="Calibri"/>
                <a:sym typeface="Calibri"/>
              </a:rPr>
              <a:t>Tengo que darle paso a una sevillana </a:t>
            </a:r>
            <a:endParaRPr dirty="0"/>
          </a:p>
          <a:p>
            <a:pPr>
              <a:buClr>
                <a:schemeClr val="dk1"/>
              </a:buClr>
              <a:buSzPts val="1200"/>
            </a:pPr>
            <a:r>
              <a:rPr lang="es-ES" sz="1300" dirty="0">
                <a:solidFill>
                  <a:schemeClr val="dk1"/>
                </a:solidFill>
                <a:latin typeface="Calibri"/>
                <a:ea typeface="Calibri"/>
                <a:cs typeface="Calibri"/>
                <a:sym typeface="Calibri"/>
              </a:rPr>
              <a:t>Me atrevo a decir que es la mujer de máximo nivel en el campo de la IA (Inteligencia Artificial) a nivel mundial</a:t>
            </a:r>
            <a:endParaRPr dirty="0"/>
          </a:p>
          <a:p>
            <a:endParaRPr sz="1300" dirty="0">
              <a:solidFill>
                <a:schemeClr val="dk1"/>
              </a:solidFill>
              <a:latin typeface="Calibri"/>
              <a:ea typeface="Calibri"/>
              <a:cs typeface="Calibri"/>
              <a:sym typeface="Calibri"/>
            </a:endParaRPr>
          </a:p>
          <a:p>
            <a:endParaRPr sz="1300" b="1" dirty="0">
              <a:solidFill>
                <a:schemeClr val="dk1"/>
              </a:solidFill>
              <a:latin typeface="Calibri"/>
              <a:ea typeface="Calibri"/>
              <a:cs typeface="Calibri"/>
              <a:sym typeface="Calibri"/>
            </a:endParaRPr>
          </a:p>
          <a:p>
            <a:pPr>
              <a:buClr>
                <a:schemeClr val="dk1"/>
              </a:buClr>
              <a:buSzPts val="1200"/>
            </a:pPr>
            <a:r>
              <a:rPr lang="es-ES" sz="1300" b="1" dirty="0">
                <a:solidFill>
                  <a:schemeClr val="dk1"/>
                </a:solidFill>
                <a:latin typeface="Calibri"/>
                <a:ea typeface="Calibri"/>
                <a:cs typeface="Calibri"/>
                <a:sym typeface="Calibri"/>
              </a:rPr>
              <a:t>Pilar Manchón: la española que vendió su startup a Intel</a:t>
            </a:r>
            <a:endParaRPr dirty="0"/>
          </a:p>
          <a:p>
            <a:r>
              <a:rPr lang="es-ES" sz="1300" b="1" dirty="0">
                <a:solidFill>
                  <a:schemeClr val="dk1"/>
                </a:solidFill>
                <a:latin typeface="Calibri"/>
                <a:ea typeface="Calibri"/>
                <a:cs typeface="Calibri"/>
                <a:sym typeface="Calibri"/>
              </a:rPr>
              <a:t>De la cúpula de Intel a la cúpula de Amazon</a:t>
            </a:r>
            <a:endParaRPr dirty="0"/>
          </a:p>
          <a:p>
            <a:r>
              <a:rPr lang="es-ES" sz="1300" b="1" dirty="0">
                <a:solidFill>
                  <a:schemeClr val="dk1"/>
                </a:solidFill>
                <a:latin typeface="Calibri"/>
                <a:ea typeface="Calibri"/>
                <a:cs typeface="Calibri"/>
                <a:sym typeface="Calibri"/>
              </a:rPr>
              <a:t>El giro de 180 grados para </a:t>
            </a:r>
            <a:r>
              <a:rPr lang="es-ES" sz="1300" b="1" dirty="0" err="1">
                <a:solidFill>
                  <a:schemeClr val="dk1"/>
                </a:solidFill>
                <a:latin typeface="Calibri"/>
                <a:ea typeface="Calibri"/>
                <a:cs typeface="Calibri"/>
                <a:sym typeface="Calibri"/>
              </a:rPr>
              <a:t>Indisys</a:t>
            </a:r>
            <a:r>
              <a:rPr lang="es-ES" sz="1300" b="1" dirty="0">
                <a:solidFill>
                  <a:schemeClr val="dk1"/>
                </a:solidFill>
                <a:latin typeface="Calibri"/>
                <a:ea typeface="Calibri"/>
                <a:cs typeface="Calibri"/>
                <a:sym typeface="Calibri"/>
              </a:rPr>
              <a:t> llegó en 2013, diez años después de su fundación, cuando fue adquirida por el gigante Intel por 26 millones de dólares</a:t>
            </a:r>
            <a:r>
              <a:rPr lang="es-ES" sz="1300" dirty="0">
                <a:solidFill>
                  <a:schemeClr val="dk1"/>
                </a:solidFill>
                <a:latin typeface="Calibri"/>
                <a:ea typeface="Calibri"/>
                <a:cs typeface="Calibri"/>
                <a:sym typeface="Calibri"/>
              </a:rPr>
              <a:t>. Pilar Manchón comenzó a formar parte del equipo de Intel y dio el salto a Silicon Valley,  al área de I+D de la compañía, mientras el resto de la plantilla, que ya entonces estaba formada por 20 personas, se integraba desde Sevilla en la estructura de Intel.</a:t>
            </a:r>
            <a:endParaRPr dirty="0"/>
          </a:p>
          <a:p>
            <a:r>
              <a:rPr lang="es-ES" sz="1300" b="1" dirty="0">
                <a:solidFill>
                  <a:schemeClr val="dk1"/>
                </a:solidFill>
                <a:latin typeface="Calibri"/>
                <a:ea typeface="Calibri"/>
                <a:cs typeface="Calibri"/>
                <a:sym typeface="Calibri"/>
              </a:rPr>
              <a:t>En octubre de 2016, daba un nuevo salto en su carrera profesional y aterrizaba en Amazon</a:t>
            </a:r>
            <a:r>
              <a:rPr lang="es-ES" sz="1300" dirty="0">
                <a:solidFill>
                  <a:schemeClr val="dk1"/>
                </a:solidFill>
                <a:latin typeface="Calibri"/>
                <a:ea typeface="Calibri"/>
                <a:cs typeface="Calibri"/>
                <a:sym typeface="Calibri"/>
              </a:rPr>
              <a:t>, el gigante del comercio electrónico, trabajo en AWS como “Directora de Interfaces Cognitiva”.</a:t>
            </a:r>
            <a:endParaRPr dirty="0"/>
          </a:p>
          <a:p>
            <a:r>
              <a:rPr lang="es-ES" sz="1300" dirty="0">
                <a:solidFill>
                  <a:schemeClr val="dk1"/>
                </a:solidFill>
                <a:latin typeface="Calibri"/>
                <a:ea typeface="Calibri"/>
                <a:cs typeface="Calibri"/>
                <a:sym typeface="Calibri"/>
              </a:rPr>
              <a:t>Actualmente trabaja en Google</a:t>
            </a:r>
            <a:endParaRPr dirty="0"/>
          </a:p>
          <a:p>
            <a:r>
              <a:rPr lang="es-ES" sz="1300" b="1" dirty="0">
                <a:solidFill>
                  <a:srgbClr val="FF0000"/>
                </a:solidFill>
                <a:latin typeface="Calibri"/>
                <a:ea typeface="Calibri"/>
                <a:cs typeface="Calibri"/>
                <a:sym typeface="Calibri"/>
              </a:rPr>
              <a:t>Es la 1º y única mujer directora de Google </a:t>
            </a:r>
            <a:endParaRPr dirty="0"/>
          </a:p>
          <a:p>
            <a:r>
              <a:rPr lang="es-ES" sz="1300" dirty="0">
                <a:solidFill>
                  <a:schemeClr val="dk1"/>
                </a:solidFill>
                <a:latin typeface="Calibri"/>
                <a:ea typeface="Calibri"/>
                <a:cs typeface="Calibri"/>
                <a:sym typeface="Calibri"/>
              </a:rPr>
              <a:t>Trabaja en el Área de Google </a:t>
            </a:r>
            <a:r>
              <a:rPr lang="es-ES" sz="1300" dirty="0" err="1">
                <a:solidFill>
                  <a:schemeClr val="dk1"/>
                </a:solidFill>
                <a:latin typeface="Calibri"/>
                <a:ea typeface="Calibri"/>
                <a:cs typeface="Calibri"/>
                <a:sym typeface="Calibri"/>
              </a:rPr>
              <a:t>Research</a:t>
            </a:r>
            <a:r>
              <a:rPr lang="es-ES" sz="1300" dirty="0">
                <a:solidFill>
                  <a:schemeClr val="dk1"/>
                </a:solidFill>
                <a:latin typeface="Calibri"/>
                <a:ea typeface="Calibri"/>
                <a:cs typeface="Calibri"/>
                <a:sym typeface="Calibri"/>
              </a:rPr>
              <a:t> como “Directora de estrategia de investigación”</a:t>
            </a:r>
            <a:endParaRPr dirty="0"/>
          </a:p>
          <a:p>
            <a:endParaRPr dirty="0"/>
          </a:p>
          <a:p>
            <a:r>
              <a:rPr lang="es-ES" dirty="0"/>
              <a:t>Es Sevillana y cursó los estudios de Filología Inglesa en la Universidad de Sevilla, donde hace poco </a:t>
            </a:r>
            <a:r>
              <a:rPr lang="es-ES" dirty="0" err="1"/>
              <a:t>dío</a:t>
            </a:r>
            <a:r>
              <a:rPr lang="es-ES" dirty="0"/>
              <a:t> una charla a los alumnos (diciembre 2022)</a:t>
            </a:r>
            <a:endParaRPr dirty="0"/>
          </a:p>
          <a:p>
            <a:r>
              <a:rPr lang="es-ES" dirty="0"/>
              <a:t>De donde he cortado este video https://www.youtube.com/watch?v=6LB9VMnkicQ&amp;t=1136s&amp;pp=ygUNcGlsYXIgbWFuY2hvbg%3D%3D</a:t>
            </a:r>
            <a:endParaRPr dirty="0"/>
          </a:p>
          <a:p>
            <a:endParaRPr dirty="0"/>
          </a:p>
          <a:p>
            <a:r>
              <a:rPr lang="es-ES" sz="1300" dirty="0">
                <a:solidFill>
                  <a:schemeClr val="dk1"/>
                </a:solidFill>
                <a:latin typeface="Calibri"/>
                <a:ea typeface="Calibri"/>
                <a:cs typeface="Calibri"/>
                <a:sym typeface="Calibri"/>
              </a:rPr>
              <a:t>Y mirad que nos dice…. video</a:t>
            </a:r>
            <a:endParaRPr dirty="0"/>
          </a:p>
          <a:p>
            <a:endParaRPr dirty="0"/>
          </a:p>
        </p:txBody>
      </p:sp>
      <p:sp>
        <p:nvSpPr>
          <p:cNvPr id="324" name="Google Shape;324;p20:notes"/>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fld id="{00000000-1234-1234-1234-123412341234}" type="slidenum">
              <a:rPr lang="es-ES"/>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28</a:t>
            </a:fld>
            <a:endParaRPr lang="es-ES"/>
          </a:p>
        </p:txBody>
      </p:sp>
    </p:spTree>
    <p:extLst>
      <p:ext uri="{BB962C8B-B14F-4D97-AF65-F5344CB8AC3E}">
        <p14:creationId xmlns:p14="http://schemas.microsoft.com/office/powerpoint/2010/main" val="2574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3</a:t>
            </a:fld>
            <a:endParaRPr lang="es-ES"/>
          </a:p>
        </p:txBody>
      </p:sp>
    </p:spTree>
    <p:extLst>
      <p:ext uri="{BB962C8B-B14F-4D97-AF65-F5344CB8AC3E}">
        <p14:creationId xmlns:p14="http://schemas.microsoft.com/office/powerpoint/2010/main" val="191523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95376" indent="-247688"/>
            <a:r>
              <a:rPr lang="es-ES" sz="2000" b="1" dirty="0">
                <a:solidFill>
                  <a:srgbClr val="000000"/>
                </a:solidFill>
                <a:latin typeface="Times New Roman" panose="02020603050405020304" pitchFamily="18" charset="0"/>
              </a:rPr>
              <a:t>María Jesús Salcedo Ocón</a:t>
            </a:r>
            <a:r>
              <a:rPr lang="es-ES" sz="2000" dirty="0">
                <a:solidFill>
                  <a:srgbClr val="000000"/>
                </a:solidFill>
                <a:latin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Concejalía Educación, Empleo e Igualdad</a:t>
            </a:r>
            <a:r>
              <a:rPr lang="es-ES" sz="2000" dirty="0">
                <a:solidFill>
                  <a:srgbClr val="000000"/>
                </a:solidFill>
                <a:latin typeface="Times New Roman" panose="02020603050405020304" pitchFamily="18" charset="0"/>
              </a:rPr>
              <a:t>, Ayuntamiento de Granada. </a:t>
            </a:r>
            <a:endParaRPr lang="es-ES" b="0" i="0" dirty="0">
              <a:solidFill>
                <a:srgbClr val="000000"/>
              </a:solidFill>
              <a:effectLst/>
              <a:latin typeface="Times New Roman" panose="02020603050405020304" pitchFamily="18" charset="0"/>
            </a:endParaRPr>
          </a:p>
          <a:p>
            <a:pPr marL="495376" indent="-247688"/>
            <a:r>
              <a:rPr lang="es-ES" sz="2000" b="1" dirty="0">
                <a:solidFill>
                  <a:srgbClr val="000000"/>
                </a:solidFill>
                <a:latin typeface="Times New Roman" panose="02020603050405020304" pitchFamily="18" charset="0"/>
              </a:rPr>
              <a:t>Alfonso Gil</a:t>
            </a:r>
            <a:r>
              <a:rPr lang="es-ES" sz="2000" dirty="0">
                <a:solidFill>
                  <a:srgbClr val="000000"/>
                </a:solidFill>
                <a:latin typeface="Times New Roman" panose="02020603050405020304" pitchFamily="18" charset="0"/>
              </a:rPr>
              <a:t>, Cámara de Comercio de Granada </a:t>
            </a:r>
            <a:endParaRPr lang="es-ES" b="0" i="0" dirty="0">
              <a:solidFill>
                <a:srgbClr val="000000"/>
              </a:solidFill>
              <a:effectLst/>
              <a:latin typeface="Times New Roman" panose="02020603050405020304" pitchFamily="18" charset="0"/>
            </a:endParaRPr>
          </a:p>
          <a:p>
            <a:pPr marL="495376" indent="-247688"/>
            <a:r>
              <a:rPr lang="es-ES" sz="2000" b="1" dirty="0">
                <a:solidFill>
                  <a:srgbClr val="000000"/>
                </a:solidFill>
                <a:latin typeface="Times New Roman" panose="02020603050405020304" pitchFamily="18" charset="0"/>
              </a:rPr>
              <a:t>Alejandro Valero</a:t>
            </a:r>
            <a:r>
              <a:rPr lang="es-ES" sz="2000" dirty="0">
                <a:solidFill>
                  <a:srgbClr val="000000"/>
                </a:solidFill>
                <a:latin typeface="Times New Roman" panose="02020603050405020304" pitchFamily="18" charset="0"/>
              </a:rPr>
              <a:t>, miembro de la Junta Directiva de la Asociación de Jóvenes Emprendedores, y fundador de Busco Extra. </a:t>
            </a:r>
            <a:endParaRPr lang="es-ES" b="0" i="0" dirty="0">
              <a:solidFill>
                <a:srgbClr val="000000"/>
              </a:solidFill>
              <a:effectLst/>
              <a:latin typeface="Times New Roman" panose="02020603050405020304" pitchFamily="18" charset="0"/>
            </a:endParaRPr>
          </a:p>
          <a:p>
            <a:pPr marL="495376" indent="-247688"/>
            <a:r>
              <a:rPr lang="es-ES" sz="2000" b="1" dirty="0" err="1">
                <a:solidFill>
                  <a:srgbClr val="000000"/>
                </a:solidFill>
                <a:latin typeface="Times New Roman" panose="02020603050405020304" pitchFamily="18" charset="0"/>
              </a:rPr>
              <a:t>Maria</a:t>
            </a:r>
            <a:r>
              <a:rPr lang="es-ES" sz="2000" b="1" dirty="0">
                <a:solidFill>
                  <a:srgbClr val="000000"/>
                </a:solidFill>
                <a:latin typeface="Times New Roman" panose="02020603050405020304" pitchFamily="18" charset="0"/>
              </a:rPr>
              <a:t> </a:t>
            </a:r>
            <a:r>
              <a:rPr lang="es-ES" sz="2000" b="1" dirty="0" err="1">
                <a:solidFill>
                  <a:srgbClr val="000000"/>
                </a:solidFill>
                <a:latin typeface="Times New Roman" panose="02020603050405020304" pitchFamily="18" charset="0"/>
              </a:rPr>
              <a:t>Angeles</a:t>
            </a:r>
            <a:r>
              <a:rPr lang="es-ES" sz="2000" b="1" dirty="0">
                <a:solidFill>
                  <a:srgbClr val="000000"/>
                </a:solidFill>
                <a:latin typeface="Times New Roman" panose="02020603050405020304" pitchFamily="18" charset="0"/>
              </a:rPr>
              <a:t> Montero de Espinosa </a:t>
            </a:r>
            <a:r>
              <a:rPr lang="es-ES" sz="2000" b="1" dirty="0" err="1">
                <a:solidFill>
                  <a:srgbClr val="000000"/>
                </a:solidFill>
                <a:latin typeface="Times New Roman" panose="02020603050405020304" pitchFamily="18" charset="0"/>
              </a:rPr>
              <a:t>Rodriguez</a:t>
            </a:r>
            <a:r>
              <a:rPr lang="es-ES" sz="2000" dirty="0">
                <a:solidFill>
                  <a:srgbClr val="000000"/>
                </a:solidFill>
                <a:latin typeface="Times New Roman" panose="02020603050405020304" pitchFamily="18" charset="0"/>
              </a:rPr>
              <a:t>, Servicio Andaluz de Empleo.  </a:t>
            </a:r>
            <a:endParaRPr lang="es-ES" b="0" i="0" dirty="0">
              <a:solidFill>
                <a:srgbClr val="000000"/>
              </a:solidFill>
              <a:effectLst/>
              <a:latin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BA7F742F-3F7A-4520-81F9-76E74A5B8A61}" type="slidenum">
              <a:rPr lang="es-ES" smtClean="0"/>
              <a:t>4</a:t>
            </a:fld>
            <a:endParaRPr lang="es-ES"/>
          </a:p>
        </p:txBody>
      </p:sp>
    </p:spTree>
    <p:extLst>
      <p:ext uri="{BB962C8B-B14F-4D97-AF65-F5344CB8AC3E}">
        <p14:creationId xmlns:p14="http://schemas.microsoft.com/office/powerpoint/2010/main" val="404831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3a79f6709_2_410:notes"/>
          <p:cNvSpPr>
            <a:spLocks noGrp="1" noRot="1" noChangeAspect="1"/>
          </p:cNvSpPr>
          <p:nvPr>
            <p:ph type="sldImg" idx="2"/>
          </p:nvPr>
        </p:nvSpPr>
        <p:spPr>
          <a:xfrm>
            <a:off x="947738" y="431800"/>
            <a:ext cx="5710237" cy="3213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23a79f6709_2_410:notes"/>
          <p:cNvSpPr txBox="1">
            <a:spLocks noGrp="1"/>
          </p:cNvSpPr>
          <p:nvPr>
            <p:ph type="body" idx="1"/>
          </p:nvPr>
        </p:nvSpPr>
        <p:spPr>
          <a:xfrm>
            <a:off x="947737" y="4177585"/>
            <a:ext cx="5710237" cy="2593910"/>
          </a:xfrm>
          <a:prstGeom prst="rect">
            <a:avLst/>
          </a:prstGeom>
          <a:noFill/>
          <a:ln>
            <a:noFill/>
          </a:ln>
        </p:spPr>
        <p:txBody>
          <a:bodyPr spcFirstLastPara="1" wrap="square" lIns="99059" tIns="49516" rIns="99059" bIns="49516" anchor="t" anchorCtr="0">
            <a:noAutofit/>
          </a:bodyPr>
          <a:lstStyle/>
          <a:p>
            <a:pPr>
              <a:lnSpc>
                <a:spcPct val="70000"/>
              </a:lnSpc>
              <a:buClr>
                <a:schemeClr val="dk1"/>
              </a:buClr>
              <a:buSzPts val="1400"/>
            </a:pPr>
            <a:endParaRPr sz="1100" dirty="0"/>
          </a:p>
        </p:txBody>
      </p:sp>
      <p:sp>
        <p:nvSpPr>
          <p:cNvPr id="92" name="Google Shape;92;g123a79f6709_2_410:notes"/>
          <p:cNvSpPr txBox="1">
            <a:spLocks noGrp="1"/>
          </p:cNvSpPr>
          <p:nvPr>
            <p:ph type="sldNum" idx="12"/>
          </p:nvPr>
        </p:nvSpPr>
        <p:spPr>
          <a:xfrm>
            <a:off x="5365870" y="5474540"/>
            <a:ext cx="4104570" cy="288100"/>
          </a:xfrm>
          <a:prstGeom prst="rect">
            <a:avLst/>
          </a:prstGeom>
          <a:noFill/>
          <a:ln>
            <a:noFill/>
          </a:ln>
        </p:spPr>
        <p:txBody>
          <a:bodyPr spcFirstLastPara="1" wrap="square" lIns="99059" tIns="49516" rIns="99059" bIns="49516" anchor="b" anchorCtr="0">
            <a:noAutofit/>
          </a:bodyPr>
          <a:lstStyle/>
          <a:p>
            <a:pPr>
              <a:buClr>
                <a:schemeClr val="dk1"/>
              </a:buClr>
              <a:buSzPts val="1400"/>
            </a:pPr>
            <a:fld id="{00000000-1234-1234-1234-123412341234}" type="slidenum">
              <a:rPr lang="es-ES"/>
              <a:pPr>
                <a:buClr>
                  <a:schemeClr val="dk1"/>
                </a:buClr>
                <a:buSzPts val="1400"/>
              </a:pPr>
              <a:t>5</a:t>
            </a:fld>
            <a:endParaRPr/>
          </a:p>
        </p:txBody>
      </p:sp>
    </p:spTree>
    <p:extLst>
      <p:ext uri="{BB962C8B-B14F-4D97-AF65-F5344CB8AC3E}">
        <p14:creationId xmlns:p14="http://schemas.microsoft.com/office/powerpoint/2010/main" val="129248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3a79f6709_2_410:notes"/>
          <p:cNvSpPr>
            <a:spLocks noGrp="1" noRot="1" noChangeAspect="1"/>
          </p:cNvSpPr>
          <p:nvPr>
            <p:ph type="sldImg" idx="2"/>
          </p:nvPr>
        </p:nvSpPr>
        <p:spPr>
          <a:xfrm>
            <a:off x="947738" y="431800"/>
            <a:ext cx="5710237" cy="3213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23a79f6709_2_410:notes"/>
          <p:cNvSpPr txBox="1">
            <a:spLocks noGrp="1"/>
          </p:cNvSpPr>
          <p:nvPr>
            <p:ph type="body" idx="1"/>
          </p:nvPr>
        </p:nvSpPr>
        <p:spPr>
          <a:xfrm>
            <a:off x="694290" y="4177585"/>
            <a:ext cx="5963686" cy="2593910"/>
          </a:xfrm>
          <a:prstGeom prst="rect">
            <a:avLst/>
          </a:prstGeom>
          <a:noFill/>
          <a:ln>
            <a:noFill/>
          </a:ln>
        </p:spPr>
        <p:txBody>
          <a:bodyPr spcFirstLastPara="1" wrap="square" lIns="99059" tIns="49516" rIns="99059" bIns="49516" anchor="t" anchorCtr="0">
            <a:noAutofit/>
          </a:bodyPr>
          <a:lstStyle/>
          <a:p>
            <a:pPr>
              <a:lnSpc>
                <a:spcPct val="70000"/>
              </a:lnSpc>
              <a:buClr>
                <a:srgbClr val="FFC000"/>
              </a:buClr>
              <a:buSzPts val="1020"/>
            </a:pPr>
            <a:r>
              <a:rPr lang="es-ES" sz="1100" b="1" dirty="0">
                <a:solidFill>
                  <a:srgbClr val="FFC000"/>
                </a:solidFill>
              </a:rPr>
              <a:t>Ser conscientes de nuestro propio potencial, </a:t>
            </a:r>
            <a:r>
              <a:rPr lang="es-ES" sz="1100" b="1" dirty="0"/>
              <a:t>entendido como la capacidad que tenemos para transformar la realidad a través de una propuesta de valor, un producto y/o servicio.</a:t>
            </a:r>
            <a:endParaRPr dirty="0"/>
          </a:p>
          <a:p>
            <a:pPr>
              <a:lnSpc>
                <a:spcPct val="70000"/>
              </a:lnSpc>
              <a:buClr>
                <a:srgbClr val="FFC000"/>
              </a:buClr>
              <a:buSzPts val="1020"/>
            </a:pPr>
            <a:endParaRPr sz="1100" b="1" dirty="0"/>
          </a:p>
          <a:p>
            <a:pPr>
              <a:lnSpc>
                <a:spcPct val="70000"/>
              </a:lnSpc>
              <a:buClr>
                <a:schemeClr val="dk1"/>
              </a:buClr>
              <a:buSzPts val="1400"/>
            </a:pPr>
            <a:endParaRPr sz="1100" dirty="0"/>
          </a:p>
        </p:txBody>
      </p:sp>
      <p:sp>
        <p:nvSpPr>
          <p:cNvPr id="92" name="Google Shape;92;g123a79f6709_2_410:notes"/>
          <p:cNvSpPr txBox="1">
            <a:spLocks noGrp="1"/>
          </p:cNvSpPr>
          <p:nvPr>
            <p:ph type="sldNum" idx="12"/>
          </p:nvPr>
        </p:nvSpPr>
        <p:spPr>
          <a:xfrm>
            <a:off x="5365870" y="5474540"/>
            <a:ext cx="4104570" cy="288100"/>
          </a:xfrm>
          <a:prstGeom prst="rect">
            <a:avLst/>
          </a:prstGeom>
          <a:noFill/>
          <a:ln>
            <a:noFill/>
          </a:ln>
        </p:spPr>
        <p:txBody>
          <a:bodyPr spcFirstLastPara="1" wrap="square" lIns="99059" tIns="49516" rIns="99059" bIns="49516" anchor="b" anchorCtr="0">
            <a:noAutofit/>
          </a:bodyPr>
          <a:lstStyle/>
          <a:p>
            <a:pPr>
              <a:buClr>
                <a:schemeClr val="dk1"/>
              </a:buClr>
              <a:buSzPts val="1400"/>
            </a:pPr>
            <a:fld id="{00000000-1234-1234-1234-123412341234}" type="slidenum">
              <a:rPr lang="es-ES"/>
              <a:pPr>
                <a:buClr>
                  <a:schemeClr val="dk1"/>
                </a:buClr>
                <a:buSzPts val="1400"/>
              </a:pPr>
              <a:t>6</a:t>
            </a:fld>
            <a:endParaRPr/>
          </a:p>
        </p:txBody>
      </p:sp>
    </p:spTree>
    <p:extLst>
      <p:ext uri="{BB962C8B-B14F-4D97-AF65-F5344CB8AC3E}">
        <p14:creationId xmlns:p14="http://schemas.microsoft.com/office/powerpoint/2010/main" val="32565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300" dirty="0"/>
              <a:t>Y el Prólogo del Informe “Educación en emprendimiento” nos pone sobre la mesa:</a:t>
            </a:r>
          </a:p>
          <a:p>
            <a:r>
              <a:rPr lang="es-ES" sz="1300" dirty="0"/>
              <a:t>los estudios indican que </a:t>
            </a:r>
            <a:r>
              <a:rPr lang="es-ES" sz="1300" b="1" dirty="0"/>
              <a:t>la probabilidad de que un alumno o estudiante cree una empresa en algún momento de su vida es de tres a seis veces mayor si ha recibido educación en emprendimiento.</a:t>
            </a:r>
            <a:r>
              <a:rPr lang="es-ES" sz="1300" dirty="0"/>
              <a:t> Con el Plan de acción sobre emprendimiento 2020 y la Comunicación «Replantear la educación», la Comisión Europea ha insistido en la necesidad de incorporar el aprendizaje emprendedor en todos los sectores de la educación, incluido el aprendizaje no formal. Ambos documentos instan a los Estados miembros a </a:t>
            </a:r>
            <a:r>
              <a:rPr lang="es-ES" sz="1300" b="1" dirty="0"/>
              <a:t>proporcionar a todos los jóvenes una experiencia práctica de emprendimiento antes de finalizar la educación obligatoria, </a:t>
            </a:r>
            <a:r>
              <a:rPr lang="es-ES" sz="1300" dirty="0"/>
              <a:t>y destacan la </a:t>
            </a:r>
            <a:r>
              <a:rPr lang="es-ES" sz="1300" b="1" dirty="0"/>
              <a:t>importancia del aprendizaje práctico en la educación y la formación.</a:t>
            </a:r>
            <a:r>
              <a:rPr lang="es-ES" sz="1300" dirty="0"/>
              <a:t> </a:t>
            </a:r>
          </a:p>
          <a:p>
            <a:r>
              <a:rPr lang="es-ES" sz="1300" b="1" dirty="0"/>
              <a:t>Los profesores</a:t>
            </a:r>
            <a:r>
              <a:rPr lang="es-ES" sz="1300" dirty="0"/>
              <a:t> desempeñan un papel protagonista, dado el fuerte impacto que tienen en los logros de sus alumnos.</a:t>
            </a:r>
          </a:p>
          <a:p>
            <a:endParaRPr lang="es-ES" sz="1300" dirty="0"/>
          </a:p>
          <a:p>
            <a:pPr defTabSz="990752">
              <a:defRPr/>
            </a:pPr>
            <a:r>
              <a:rPr lang="es-ES" sz="1300" i="1" dirty="0"/>
              <a:t>Ref. “Educación en emprendimiento” Publicado por Unidad «Emprendimiento 2020» Dirección General de Empresa e Industria - Comisión Europea.</a:t>
            </a:r>
            <a:endParaRPr lang="es-ES" sz="1300" dirty="0"/>
          </a:p>
          <a:p>
            <a:endParaRPr lang="es-ES" sz="1300" dirty="0"/>
          </a:p>
          <a:p>
            <a:endParaRPr lang="es-ES" dirty="0"/>
          </a:p>
        </p:txBody>
      </p:sp>
      <p:sp>
        <p:nvSpPr>
          <p:cNvPr id="4" name="Marcador de número de diapositiva 3"/>
          <p:cNvSpPr>
            <a:spLocks noGrp="1"/>
          </p:cNvSpPr>
          <p:nvPr>
            <p:ph type="sldNum" sz="quarter" idx="5"/>
          </p:nvPr>
        </p:nvSpPr>
        <p:spPr/>
        <p:txBody>
          <a:bodyPr/>
          <a:lstStyle/>
          <a:p>
            <a:fld id="{BA7F742F-3F7A-4520-81F9-76E74A5B8A61}" type="slidenum">
              <a:rPr lang="es-ES" smtClean="0"/>
              <a:t>7</a:t>
            </a:fld>
            <a:endParaRPr lang="es-ES"/>
          </a:p>
        </p:txBody>
      </p:sp>
    </p:spTree>
    <p:extLst>
      <p:ext uri="{BB962C8B-B14F-4D97-AF65-F5344CB8AC3E}">
        <p14:creationId xmlns:p14="http://schemas.microsoft.com/office/powerpoint/2010/main" val="192500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300" dirty="0"/>
              <a:t>Según la </a:t>
            </a:r>
            <a:r>
              <a:rPr lang="es-ES" sz="1300" b="1" dirty="0"/>
              <a:t>II encuesta de Jóvenes Emprendedores</a:t>
            </a:r>
            <a:r>
              <a:rPr lang="es-ES" sz="1300" dirty="0"/>
              <a:t> 1 de cada 3 jóvenes españoles querría emprender. Sin embargo, 3 de cada 4 jóvenes piensan que es muy difícil emprender y señalan</a:t>
            </a:r>
          </a:p>
          <a:p>
            <a:r>
              <a:rPr lang="es-ES" sz="1300" dirty="0"/>
              <a:t>como principales obstáculos para ello: </a:t>
            </a:r>
          </a:p>
          <a:p>
            <a:r>
              <a:rPr lang="es-ES" sz="1300" dirty="0"/>
              <a:t>1 la falta de capital para poner en marcha el negocio (47%), </a:t>
            </a:r>
          </a:p>
          <a:p>
            <a:r>
              <a:rPr lang="es-ES" sz="1300" dirty="0"/>
              <a:t>2 la falta de una idea clara que pueda tener éxito (28,2%), </a:t>
            </a:r>
          </a:p>
          <a:p>
            <a:r>
              <a:rPr lang="es-ES" sz="1300" dirty="0"/>
              <a:t>3 el desconocimiento de los trámites a seguir (14,4%) </a:t>
            </a:r>
          </a:p>
          <a:p>
            <a:endParaRPr lang="es-ES" dirty="0"/>
          </a:p>
        </p:txBody>
      </p:sp>
      <p:sp>
        <p:nvSpPr>
          <p:cNvPr id="4" name="Marcador de número de diapositiva 3"/>
          <p:cNvSpPr>
            <a:spLocks noGrp="1"/>
          </p:cNvSpPr>
          <p:nvPr>
            <p:ph type="sldNum" sz="quarter" idx="5"/>
          </p:nvPr>
        </p:nvSpPr>
        <p:spPr/>
        <p:txBody>
          <a:bodyPr/>
          <a:lstStyle/>
          <a:p>
            <a:fld id="{BA7F742F-3F7A-4520-81F9-76E74A5B8A61}" type="slidenum">
              <a:rPr lang="es-ES" smtClean="0"/>
              <a:t>8</a:t>
            </a:fld>
            <a:endParaRPr lang="es-ES"/>
          </a:p>
        </p:txBody>
      </p:sp>
    </p:spTree>
    <p:extLst>
      <p:ext uri="{BB962C8B-B14F-4D97-AF65-F5344CB8AC3E}">
        <p14:creationId xmlns:p14="http://schemas.microsoft.com/office/powerpoint/2010/main" val="169453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7F742F-3F7A-4520-81F9-76E74A5B8A61}" type="slidenum">
              <a:rPr lang="es-ES" smtClean="0"/>
              <a:t>9</a:t>
            </a:fld>
            <a:endParaRPr lang="es-ES"/>
          </a:p>
        </p:txBody>
      </p:sp>
    </p:spTree>
    <p:extLst>
      <p:ext uri="{BB962C8B-B14F-4D97-AF65-F5344CB8AC3E}">
        <p14:creationId xmlns:p14="http://schemas.microsoft.com/office/powerpoint/2010/main" val="257909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F7903-69BE-4837-A26F-A2EC4D5C3C9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40470C-4B93-476B-B9EA-CFFA70425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032CA2-E4B9-4BC4-B3AD-06A5E3317202}"/>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5" name="Marcador de pie de página 4">
            <a:extLst>
              <a:ext uri="{FF2B5EF4-FFF2-40B4-BE49-F238E27FC236}">
                <a16:creationId xmlns:a16="http://schemas.microsoft.com/office/drawing/2014/main" id="{A1729A32-35A3-41FD-A049-4B75CC8E3C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2AB6C4-A78F-450B-887C-E60DA6C9DF07}"/>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302033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588E2-9752-4D26-9C3E-B1BF609FA88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E4FE93-2D38-4805-8F47-B85C41ED4BB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18626E-0ADB-4F2D-8EFE-52320AB4A5FD}"/>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5" name="Marcador de pie de página 4">
            <a:extLst>
              <a:ext uri="{FF2B5EF4-FFF2-40B4-BE49-F238E27FC236}">
                <a16:creationId xmlns:a16="http://schemas.microsoft.com/office/drawing/2014/main" id="{E8430026-656D-4793-85D2-84F6A75E27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2FB077-7F4C-4BC1-BE82-2ED45FCD8CBD}"/>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66595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2D31400-F61D-4B1D-BBCA-A782F13527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DE5517B-E1EE-4B46-9F25-82E74A7E20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74E834-4DD8-45D9-B8FE-A56D90F3424B}"/>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5" name="Marcador de pie de página 4">
            <a:extLst>
              <a:ext uri="{FF2B5EF4-FFF2-40B4-BE49-F238E27FC236}">
                <a16:creationId xmlns:a16="http://schemas.microsoft.com/office/drawing/2014/main" id="{FFFBE6BC-6FE7-4478-9BE3-C11789C498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126DA8-7F6F-4780-A322-5ED7B24ADCFA}"/>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169964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4" name="Google Shape;20;p4">
            <a:extLst>
              <a:ext uri="{FF2B5EF4-FFF2-40B4-BE49-F238E27FC236}">
                <a16:creationId xmlns:a16="http://schemas.microsoft.com/office/drawing/2014/main" id="{5998AB3C-289E-469E-A78E-17BAB313F6F0}"/>
              </a:ext>
            </a:extLst>
          </p:cNvPr>
          <p:cNvSpPr txBox="1"/>
          <p:nvPr userDrawn="1"/>
        </p:nvSpPr>
        <p:spPr>
          <a:xfrm>
            <a:off x="9245600" y="6322585"/>
            <a:ext cx="3511200" cy="348342"/>
          </a:xfrm>
          <a:prstGeom prst="rect">
            <a:avLst/>
          </a:prstGeom>
          <a:noFill/>
          <a:ln>
            <a:noFill/>
          </a:ln>
        </p:spPr>
        <p:txBody>
          <a:bodyPr spcFirstLastPara="1" wrap="square" lIns="121750" tIns="121750" rIns="121750" bIns="121750" anchor="t" anchorCtr="0">
            <a:spAutoFit/>
          </a:bodyPr>
          <a:lstStyle/>
          <a:p>
            <a:pPr marL="0" lvl="0" indent="0" algn="ctr" rtl="0">
              <a:spcBef>
                <a:spcPts val="0"/>
              </a:spcBef>
              <a:spcAft>
                <a:spcPts val="0"/>
              </a:spcAft>
              <a:buNone/>
            </a:pPr>
            <a:r>
              <a:rPr lang="es" sz="666" dirty="0">
                <a:solidFill>
                  <a:srgbClr val="263984"/>
                </a:solidFill>
                <a:latin typeface="Asul"/>
                <a:ea typeface="Asul"/>
                <a:cs typeface="Asul"/>
                <a:sym typeface="Asul"/>
              </a:rPr>
              <a:t>P Á G I N A   |   </a:t>
            </a:r>
            <a:fld id="{00000000-1234-1234-1234-123412341234}" type="slidenum">
              <a:rPr lang="es" sz="666">
                <a:solidFill>
                  <a:srgbClr val="263984"/>
                </a:solidFill>
                <a:latin typeface="Asul"/>
                <a:ea typeface="Asul"/>
                <a:cs typeface="Asul"/>
                <a:sym typeface="Asul"/>
              </a:rPr>
              <a:pPr marL="0" lvl="0" indent="0" algn="ctr" rtl="0">
                <a:spcBef>
                  <a:spcPts val="0"/>
                </a:spcBef>
                <a:spcAft>
                  <a:spcPts val="0"/>
                </a:spcAft>
                <a:buNone/>
              </a:pPr>
              <a:t>‹Nº›</a:t>
            </a:fld>
            <a:endParaRPr sz="666" dirty="0">
              <a:solidFill>
                <a:srgbClr val="263984"/>
              </a:solidFill>
              <a:latin typeface="Asul"/>
              <a:ea typeface="Asul"/>
              <a:cs typeface="Asul"/>
              <a:sym typeface="Asul"/>
            </a:endParaRPr>
          </a:p>
        </p:txBody>
      </p:sp>
      <p:pic>
        <p:nvPicPr>
          <p:cNvPr id="3" name="Imagen 2">
            <a:extLst>
              <a:ext uri="{FF2B5EF4-FFF2-40B4-BE49-F238E27FC236}">
                <a16:creationId xmlns:a16="http://schemas.microsoft.com/office/drawing/2014/main" id="{340F0960-9B1E-4483-AD58-1E522D1E1B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0" y="5851368"/>
            <a:ext cx="6677165" cy="1006632"/>
          </a:xfrm>
          <a:prstGeom prst="rect">
            <a:avLst/>
          </a:prstGeom>
        </p:spPr>
      </p:pic>
    </p:spTree>
    <p:extLst>
      <p:ext uri="{BB962C8B-B14F-4D97-AF65-F5344CB8AC3E}">
        <p14:creationId xmlns:p14="http://schemas.microsoft.com/office/powerpoint/2010/main" val="279038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33DB2-8685-44D1-BA28-E52C5B66B6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2F013E-FD15-483C-BBDB-0CDAD985497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93E6EA-4545-42C1-B7C9-F5FC98FF2B84}"/>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5" name="Marcador de pie de página 4">
            <a:extLst>
              <a:ext uri="{FF2B5EF4-FFF2-40B4-BE49-F238E27FC236}">
                <a16:creationId xmlns:a16="http://schemas.microsoft.com/office/drawing/2014/main" id="{9DE5FCF6-C141-4485-964E-82DE53B08D7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4A35E-052A-41BB-BF9D-87DE06C5B5B2}"/>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157119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DFD3D-77C9-4C43-8183-E3127A4643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258E43D-B8C1-48B6-A2D9-8E1C76D24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50CC56-2ADC-494B-BDAC-E2A8EFD7BF97}"/>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5" name="Marcador de pie de página 4">
            <a:extLst>
              <a:ext uri="{FF2B5EF4-FFF2-40B4-BE49-F238E27FC236}">
                <a16:creationId xmlns:a16="http://schemas.microsoft.com/office/drawing/2014/main" id="{0E9FCC9E-5F6D-4122-A159-81D7E60206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1717BC-D546-4314-8D8E-142D44FBBF34}"/>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149267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B2E6D-1171-404F-9295-AB931DA8F22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9ECDB9-6B8F-4F8C-BCD8-95E230459A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FE59CB-CFC6-4F35-8C0B-84C11E7B0F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FCEEC05-5943-4BD7-9739-DA3D4E0E6A26}"/>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6" name="Marcador de pie de página 5">
            <a:extLst>
              <a:ext uri="{FF2B5EF4-FFF2-40B4-BE49-F238E27FC236}">
                <a16:creationId xmlns:a16="http://schemas.microsoft.com/office/drawing/2014/main" id="{79F1834C-AB6D-4F42-9AFF-C28EC99304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00A3083-FF2D-4367-828E-1EE83A824AC9}"/>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79213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01A8F-2FAB-480B-A099-00949B7D91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4853FE-FA57-4FAB-88E3-6C3E06034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E62C791-502C-4761-9C16-6630199884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B69E976-ED0C-4603-A1D4-A9C476F3A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5F4215-73B8-4D56-8F95-C6170650221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23A243-CAB7-469D-A7E2-46ADB28192A4}"/>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8" name="Marcador de pie de página 7">
            <a:extLst>
              <a:ext uri="{FF2B5EF4-FFF2-40B4-BE49-F238E27FC236}">
                <a16:creationId xmlns:a16="http://schemas.microsoft.com/office/drawing/2014/main" id="{500A6483-D630-44EE-90A9-E1B96DBE4C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1D016C-AD0C-416E-9D69-14C44BAAAE5E}"/>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15510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16A1D-3E7C-42C6-8E68-1890DA59810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CDADDE7-A0C5-4B42-A488-548AD4ED33BA}"/>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4" name="Marcador de pie de página 3">
            <a:extLst>
              <a:ext uri="{FF2B5EF4-FFF2-40B4-BE49-F238E27FC236}">
                <a16:creationId xmlns:a16="http://schemas.microsoft.com/office/drawing/2014/main" id="{FDAA56D3-DB3A-405F-A67B-7748CF14855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799367-7D97-47AB-A7F0-BC24DFA0C73B}"/>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416506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F5CA2E4-0275-493B-8222-DC8A10BF376C}"/>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3" name="Marcador de pie de página 2">
            <a:extLst>
              <a:ext uri="{FF2B5EF4-FFF2-40B4-BE49-F238E27FC236}">
                <a16:creationId xmlns:a16="http://schemas.microsoft.com/office/drawing/2014/main" id="{5D3FC41F-F813-41E9-A6C1-23A7B5D88BB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D54D7C-7E46-49FA-A7DE-74F438439AEB}"/>
              </a:ext>
            </a:extLst>
          </p:cNvPr>
          <p:cNvSpPr>
            <a:spLocks noGrp="1"/>
          </p:cNvSpPr>
          <p:nvPr>
            <p:ph type="sldNum" sz="quarter" idx="12"/>
          </p:nvPr>
        </p:nvSpPr>
        <p:spPr/>
        <p:txBody>
          <a:bodyPr/>
          <a:lstStyle/>
          <a:p>
            <a:fld id="{D4127455-7EC4-4A49-80C7-679F88F5AC7B}" type="slidenum">
              <a:rPr lang="es-ES" smtClean="0"/>
              <a:t>‹Nº›</a:t>
            </a:fld>
            <a:endParaRPr lang="es-ES"/>
          </a:p>
        </p:txBody>
      </p:sp>
      <p:pic>
        <p:nvPicPr>
          <p:cNvPr id="5" name="Imagen 4">
            <a:extLst>
              <a:ext uri="{FF2B5EF4-FFF2-40B4-BE49-F238E27FC236}">
                <a16:creationId xmlns:a16="http://schemas.microsoft.com/office/drawing/2014/main" id="{124F3253-3B83-400C-B61E-46B6230670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038" b="29494"/>
          <a:stretch/>
        </p:blipFill>
        <p:spPr>
          <a:xfrm>
            <a:off x="2995163" y="6066658"/>
            <a:ext cx="1766709" cy="570401"/>
          </a:xfrm>
          <a:prstGeom prst="rect">
            <a:avLst/>
          </a:prstGeom>
        </p:spPr>
      </p:pic>
      <p:pic>
        <p:nvPicPr>
          <p:cNvPr id="6" name="Picture 2" descr="Buscas información sobre IES Zaidín-Vergeles? toda ...">
            <a:extLst>
              <a:ext uri="{FF2B5EF4-FFF2-40B4-BE49-F238E27FC236}">
                <a16:creationId xmlns:a16="http://schemas.microsoft.com/office/drawing/2014/main" id="{64B6D109-3EFC-4B87-BE0D-13B305988CD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202" y="6032500"/>
            <a:ext cx="1760090" cy="73041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E2ED6CA5-8C0A-4347-BB09-34820EDEB1C4}"/>
              </a:ext>
            </a:extLst>
          </p:cNvPr>
          <p:cNvPicPr>
            <a:picLocks noChangeAspect="1"/>
          </p:cNvPicPr>
          <p:nvPr userDrawn="1"/>
        </p:nvPicPr>
        <p:blipFill>
          <a:blip r:embed="rId4"/>
          <a:stretch>
            <a:fillRect/>
          </a:stretch>
        </p:blipFill>
        <p:spPr>
          <a:xfrm>
            <a:off x="5379809" y="6213278"/>
            <a:ext cx="1292721" cy="476609"/>
          </a:xfrm>
          <a:prstGeom prst="rect">
            <a:avLst/>
          </a:prstGeom>
        </p:spPr>
      </p:pic>
      <p:pic>
        <p:nvPicPr>
          <p:cNvPr id="8" name="Imagen 7">
            <a:extLst>
              <a:ext uri="{FF2B5EF4-FFF2-40B4-BE49-F238E27FC236}">
                <a16:creationId xmlns:a16="http://schemas.microsoft.com/office/drawing/2014/main" id="{45008006-DBE0-4090-B90D-367DA05CBCF2}"/>
              </a:ext>
            </a:extLst>
          </p:cNvPr>
          <p:cNvPicPr>
            <a:picLocks noChangeAspect="1"/>
          </p:cNvPicPr>
          <p:nvPr userDrawn="1"/>
        </p:nvPicPr>
        <p:blipFill>
          <a:blip r:embed="rId5"/>
          <a:stretch>
            <a:fillRect/>
          </a:stretch>
        </p:blipFill>
        <p:spPr>
          <a:xfrm>
            <a:off x="7290467" y="6177720"/>
            <a:ext cx="1386122" cy="439971"/>
          </a:xfrm>
          <a:prstGeom prst="rect">
            <a:avLst/>
          </a:prstGeom>
        </p:spPr>
      </p:pic>
      <p:pic>
        <p:nvPicPr>
          <p:cNvPr id="10" name="Imagen 9">
            <a:extLst>
              <a:ext uri="{FF2B5EF4-FFF2-40B4-BE49-F238E27FC236}">
                <a16:creationId xmlns:a16="http://schemas.microsoft.com/office/drawing/2014/main" id="{F1E35D0E-F295-DBF0-655A-52F1BAAD49BB}"/>
              </a:ext>
            </a:extLst>
          </p:cNvPr>
          <p:cNvPicPr>
            <a:picLocks noChangeAspect="1"/>
          </p:cNvPicPr>
          <p:nvPr userDrawn="1"/>
        </p:nvPicPr>
        <p:blipFill>
          <a:blip r:embed="rId6"/>
          <a:stretch>
            <a:fillRect/>
          </a:stretch>
        </p:blipFill>
        <p:spPr>
          <a:xfrm>
            <a:off x="9389274" y="5987880"/>
            <a:ext cx="1292721" cy="706957"/>
          </a:xfrm>
          <a:prstGeom prst="rect">
            <a:avLst/>
          </a:prstGeom>
        </p:spPr>
      </p:pic>
      <p:sp>
        <p:nvSpPr>
          <p:cNvPr id="11" name="Rectángulo 10">
            <a:extLst>
              <a:ext uri="{FF2B5EF4-FFF2-40B4-BE49-F238E27FC236}">
                <a16:creationId xmlns:a16="http://schemas.microsoft.com/office/drawing/2014/main" id="{E354F9D0-1A07-045C-27B6-0CDED092E992}"/>
              </a:ext>
            </a:extLst>
          </p:cNvPr>
          <p:cNvSpPr/>
          <p:nvPr userDrawn="1"/>
        </p:nvSpPr>
        <p:spPr>
          <a:xfrm>
            <a:off x="10246226" y="5701533"/>
            <a:ext cx="871538"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8243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41118-367B-4790-8659-4E06DEECC5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24F5FEA-5964-4CB6-A479-C82327819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81DF7A9-4DD5-4489-BE8E-C86820A12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7BFE5E-EE9C-4DC2-B450-FD12562F9A2B}"/>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6" name="Marcador de pie de página 5">
            <a:extLst>
              <a:ext uri="{FF2B5EF4-FFF2-40B4-BE49-F238E27FC236}">
                <a16:creationId xmlns:a16="http://schemas.microsoft.com/office/drawing/2014/main" id="{D50F0501-3FDB-45A5-8BCC-FB31CB3EB5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1A2E3B-AF54-4826-AAB3-26FAEC8EB8A3}"/>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157686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203F0-BC79-4CB5-B679-A888C1858C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61EDFB3-F178-44C8-84B7-D212E38FB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86CBB4-FE34-414F-A976-5AD72A64F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DE7996-42D4-4D21-B93D-3B144E677EB3}"/>
              </a:ext>
            </a:extLst>
          </p:cNvPr>
          <p:cNvSpPr>
            <a:spLocks noGrp="1"/>
          </p:cNvSpPr>
          <p:nvPr>
            <p:ph type="dt" sz="half" idx="10"/>
          </p:nvPr>
        </p:nvSpPr>
        <p:spPr/>
        <p:txBody>
          <a:bodyPr/>
          <a:lstStyle/>
          <a:p>
            <a:fld id="{5F8F8E25-1BAF-44DF-A0BC-463614D0E40E}" type="datetimeFigureOut">
              <a:rPr lang="es-ES" smtClean="0"/>
              <a:t>14/11/2023</a:t>
            </a:fld>
            <a:endParaRPr lang="es-ES"/>
          </a:p>
        </p:txBody>
      </p:sp>
      <p:sp>
        <p:nvSpPr>
          <p:cNvPr id="6" name="Marcador de pie de página 5">
            <a:extLst>
              <a:ext uri="{FF2B5EF4-FFF2-40B4-BE49-F238E27FC236}">
                <a16:creationId xmlns:a16="http://schemas.microsoft.com/office/drawing/2014/main" id="{DE24004A-7996-4596-A934-6E462FC9FA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C7F570-46C7-4176-8CF3-EB7335ADBC96}"/>
              </a:ext>
            </a:extLst>
          </p:cNvPr>
          <p:cNvSpPr>
            <a:spLocks noGrp="1"/>
          </p:cNvSpPr>
          <p:nvPr>
            <p:ph type="sldNum" sz="quarter" idx="12"/>
          </p:nvPr>
        </p:nvSpPr>
        <p:spPr/>
        <p:txBody>
          <a:bodyPr/>
          <a:lstStyle/>
          <a:p>
            <a:fld id="{D4127455-7EC4-4A49-80C7-679F88F5AC7B}" type="slidenum">
              <a:rPr lang="es-ES" smtClean="0"/>
              <a:t>‹Nº›</a:t>
            </a:fld>
            <a:endParaRPr lang="es-ES"/>
          </a:p>
        </p:txBody>
      </p:sp>
    </p:spTree>
    <p:extLst>
      <p:ext uri="{BB962C8B-B14F-4D97-AF65-F5344CB8AC3E}">
        <p14:creationId xmlns:p14="http://schemas.microsoft.com/office/powerpoint/2010/main" val="378267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57C0DD-16D6-485B-8399-F037AB11C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CAC568-4444-4704-B92A-E940BE9A3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BAFBD3-AFA7-4C83-83D0-AF9C67171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8E25-1BAF-44DF-A0BC-463614D0E40E}" type="datetimeFigureOut">
              <a:rPr lang="es-ES" smtClean="0"/>
              <a:t>14/11/2023</a:t>
            </a:fld>
            <a:endParaRPr lang="es-ES"/>
          </a:p>
        </p:txBody>
      </p:sp>
      <p:sp>
        <p:nvSpPr>
          <p:cNvPr id="5" name="Marcador de pie de página 4">
            <a:extLst>
              <a:ext uri="{FF2B5EF4-FFF2-40B4-BE49-F238E27FC236}">
                <a16:creationId xmlns:a16="http://schemas.microsoft.com/office/drawing/2014/main" id="{F6E9056A-DD4B-4F92-8C72-E3C6EDD085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0738CD8-22F6-41F6-8060-F380914D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27455-7EC4-4A49-80C7-679F88F5AC7B}" type="slidenum">
              <a:rPr lang="es-ES" smtClean="0"/>
              <a:t>‹Nº›</a:t>
            </a:fld>
            <a:endParaRPr lang="es-ES"/>
          </a:p>
        </p:txBody>
      </p:sp>
    </p:spTree>
    <p:extLst>
      <p:ext uri="{BB962C8B-B14F-4D97-AF65-F5344CB8AC3E}">
        <p14:creationId xmlns:p14="http://schemas.microsoft.com/office/powerpoint/2010/main" val="203705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JP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4.png"/><Relationship Id="rId5" Type="http://schemas.openxmlformats.org/officeDocument/2006/relationships/image" Target="../media/image11.jpg"/><Relationship Id="rId10" Type="http://schemas.openxmlformats.org/officeDocument/2006/relationships/image" Target="../media/image3.png"/><Relationship Id="rId4" Type="http://schemas.openxmlformats.org/officeDocument/2006/relationships/image" Target="../media/image10.jp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JP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4.png"/><Relationship Id="rId5" Type="http://schemas.openxmlformats.org/officeDocument/2006/relationships/image" Target="../media/image11.jpg"/><Relationship Id="rId10" Type="http://schemas.openxmlformats.org/officeDocument/2006/relationships/image" Target="../media/image3.png"/><Relationship Id="rId4" Type="http://schemas.openxmlformats.org/officeDocument/2006/relationships/image" Target="../media/image10.jp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uscas información sobre IES Zaidín-Vergeles? toda ...">
            <a:extLst>
              <a:ext uri="{FF2B5EF4-FFF2-40B4-BE49-F238E27FC236}">
                <a16:creationId xmlns:a16="http://schemas.microsoft.com/office/drawing/2014/main" id="{B4EA7EBA-541D-4FF3-A241-47A55AB6D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02" y="6032500"/>
            <a:ext cx="1760090" cy="7304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DAC68785-FADC-4738-B2A5-A6EC64FAAE40}"/>
              </a:ext>
            </a:extLst>
          </p:cNvPr>
          <p:cNvPicPr>
            <a:picLocks noChangeAspect="1"/>
          </p:cNvPicPr>
          <p:nvPr/>
        </p:nvPicPr>
        <p:blipFill>
          <a:blip r:embed="rId4"/>
          <a:stretch>
            <a:fillRect/>
          </a:stretch>
        </p:blipFill>
        <p:spPr>
          <a:xfrm>
            <a:off x="10261372" y="220941"/>
            <a:ext cx="1794635" cy="923857"/>
          </a:xfrm>
          <a:prstGeom prst="rect">
            <a:avLst/>
          </a:prstGeom>
        </p:spPr>
      </p:pic>
      <p:sp>
        <p:nvSpPr>
          <p:cNvPr id="9" name="Rectángulo 8">
            <a:extLst>
              <a:ext uri="{FF2B5EF4-FFF2-40B4-BE49-F238E27FC236}">
                <a16:creationId xmlns:a16="http://schemas.microsoft.com/office/drawing/2014/main" id="{AFE1BFD7-552F-4E12-912B-FCB23F520678}"/>
              </a:ext>
            </a:extLst>
          </p:cNvPr>
          <p:cNvSpPr/>
          <p:nvPr/>
        </p:nvSpPr>
        <p:spPr>
          <a:xfrm>
            <a:off x="98132" y="433905"/>
            <a:ext cx="3979998" cy="1200329"/>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a:t>
            </a:r>
          </a:p>
          <a:p>
            <a:pPr algn="ctr"/>
            <a:r>
              <a:rPr lang="es-ES" sz="2400" b="1" dirty="0">
                <a:solidFill>
                  <a:schemeClr val="accent1">
                    <a:lumMod val="75000"/>
                  </a:schemeClr>
                </a:solidFill>
                <a:latin typeface="Calibri" panose="020F0502020204030204" pitchFamily="34" charset="0"/>
              </a:rPr>
              <a:t>JÓVENES EMPRENDEDORES IES Zaidín-Vergeles </a:t>
            </a:r>
            <a:endParaRPr lang="es-ES" sz="2400" b="1" dirty="0">
              <a:solidFill>
                <a:schemeClr val="accent1">
                  <a:lumMod val="75000"/>
                </a:schemeClr>
              </a:solidFill>
            </a:endParaRPr>
          </a:p>
        </p:txBody>
      </p:sp>
      <p:sp>
        <p:nvSpPr>
          <p:cNvPr id="10" name="Rectángulo 9">
            <a:extLst>
              <a:ext uri="{FF2B5EF4-FFF2-40B4-BE49-F238E27FC236}">
                <a16:creationId xmlns:a16="http://schemas.microsoft.com/office/drawing/2014/main" id="{4FB19E81-9908-42FC-9546-B58CCD7F8C9B}"/>
              </a:ext>
            </a:extLst>
          </p:cNvPr>
          <p:cNvSpPr/>
          <p:nvPr/>
        </p:nvSpPr>
        <p:spPr>
          <a:xfrm>
            <a:off x="977899" y="1621397"/>
            <a:ext cx="2220463" cy="276999"/>
          </a:xfrm>
          <a:prstGeom prst="rect">
            <a:avLst/>
          </a:prstGeom>
        </p:spPr>
        <p:txBody>
          <a:bodyPr wrap="square">
            <a:spAutoFit/>
          </a:bodyPr>
          <a:lstStyle/>
          <a:p>
            <a:r>
              <a:rPr lang="es-ES" sz="1200" b="0" i="0" u="none" strike="noStrike" baseline="0" dirty="0">
                <a:solidFill>
                  <a:srgbClr val="000000"/>
                </a:solidFill>
                <a:latin typeface="Calibri" panose="020F0502020204030204" pitchFamily="34" charset="0"/>
              </a:rPr>
              <a:t>Granada 16 de Noviembre 2023</a:t>
            </a:r>
            <a:endParaRPr lang="es-ES" sz="1200" dirty="0"/>
          </a:p>
        </p:txBody>
      </p:sp>
      <p:sp>
        <p:nvSpPr>
          <p:cNvPr id="12" name="Rectangle 9">
            <a:extLst>
              <a:ext uri="{FF2B5EF4-FFF2-40B4-BE49-F238E27FC236}">
                <a16:creationId xmlns:a16="http://schemas.microsoft.com/office/drawing/2014/main" id="{75E12094-F093-49BB-8E50-569B99C0B5FF}"/>
              </a:ext>
            </a:extLst>
          </p:cNvPr>
          <p:cNvSpPr/>
          <p:nvPr/>
        </p:nvSpPr>
        <p:spPr>
          <a:xfrm>
            <a:off x="3837483" y="1898396"/>
            <a:ext cx="7696600" cy="34673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4000" rIns="360000" rtlCol="0" anchor="ctr" anchorCtr="0"/>
          <a:lstStyle/>
          <a:p>
            <a:r>
              <a:rPr lang="en-US" sz="3600" b="1" dirty="0">
                <a:solidFill>
                  <a:srgbClr val="B2DC19"/>
                </a:solidFill>
              </a:rPr>
              <a:t>Mesa </a:t>
            </a:r>
            <a:r>
              <a:rPr lang="en-US" sz="3600" b="1" dirty="0" err="1">
                <a:solidFill>
                  <a:srgbClr val="B2DC19"/>
                </a:solidFill>
              </a:rPr>
              <a:t>redonda</a:t>
            </a:r>
            <a:r>
              <a:rPr lang="en-US" sz="2800" b="1" dirty="0">
                <a:solidFill>
                  <a:srgbClr val="B2DC19"/>
                </a:solidFill>
              </a:rPr>
              <a:t>: </a:t>
            </a:r>
          </a:p>
          <a:p>
            <a:endParaRPr lang="en-US" sz="2800" b="1" dirty="0">
              <a:solidFill>
                <a:srgbClr val="B2DC19"/>
              </a:solidFill>
            </a:endParaRPr>
          </a:p>
          <a:p>
            <a:r>
              <a:rPr lang="en-US" sz="4400" b="1" dirty="0">
                <a:solidFill>
                  <a:schemeClr val="bg1"/>
                </a:solidFill>
              </a:rPr>
              <a:t>“Con </a:t>
            </a:r>
            <a:r>
              <a:rPr lang="en-US" sz="4400" b="1" dirty="0" err="1">
                <a:solidFill>
                  <a:schemeClr val="bg1"/>
                </a:solidFill>
              </a:rPr>
              <a:t>apoyo</a:t>
            </a:r>
            <a:r>
              <a:rPr lang="en-US" sz="4400" b="1" dirty="0">
                <a:solidFill>
                  <a:schemeClr val="bg1"/>
                </a:solidFill>
              </a:rPr>
              <a:t> es </a:t>
            </a:r>
            <a:r>
              <a:rPr lang="en-US" sz="4400" b="1" dirty="0" err="1">
                <a:solidFill>
                  <a:schemeClr val="bg1"/>
                </a:solidFill>
              </a:rPr>
              <a:t>más</a:t>
            </a:r>
            <a:r>
              <a:rPr lang="en-US" sz="4400" b="1" dirty="0">
                <a:solidFill>
                  <a:schemeClr val="bg1"/>
                </a:solidFill>
              </a:rPr>
              <a:t> </a:t>
            </a:r>
            <a:r>
              <a:rPr lang="en-US" sz="4400" b="1" dirty="0" err="1">
                <a:solidFill>
                  <a:schemeClr val="bg1"/>
                </a:solidFill>
              </a:rPr>
              <a:t>fácil</a:t>
            </a:r>
            <a:r>
              <a:rPr lang="en-US" sz="4400" b="1" dirty="0">
                <a:solidFill>
                  <a:schemeClr val="bg1"/>
                </a:solidFill>
              </a:rPr>
              <a:t>”</a:t>
            </a:r>
          </a:p>
          <a:p>
            <a:endParaRPr lang="en-US" sz="1200" b="1" dirty="0">
              <a:solidFill>
                <a:schemeClr val="bg1"/>
              </a:solidFill>
            </a:endParaRPr>
          </a:p>
        </p:txBody>
      </p:sp>
      <p:sp>
        <p:nvSpPr>
          <p:cNvPr id="13" name="Rectángulo 12">
            <a:extLst>
              <a:ext uri="{FF2B5EF4-FFF2-40B4-BE49-F238E27FC236}">
                <a16:creationId xmlns:a16="http://schemas.microsoft.com/office/drawing/2014/main" id="{16379B3B-A5B4-4A5A-8878-FDA6D4B6CC0F}"/>
              </a:ext>
            </a:extLst>
          </p:cNvPr>
          <p:cNvSpPr/>
          <p:nvPr/>
        </p:nvSpPr>
        <p:spPr>
          <a:xfrm>
            <a:off x="5231381" y="4185650"/>
            <a:ext cx="5268855" cy="954107"/>
          </a:xfrm>
          <a:prstGeom prst="rect">
            <a:avLst/>
          </a:prstGeom>
        </p:spPr>
        <p:txBody>
          <a:bodyPr wrap="square">
            <a:spAutoFit/>
          </a:bodyPr>
          <a:lstStyle/>
          <a:p>
            <a:endParaRPr lang="es-ES" sz="2000" b="0" i="0" u="none" strike="noStrike" baseline="0" dirty="0">
              <a:solidFill>
                <a:schemeClr val="bg1"/>
              </a:solidFill>
              <a:latin typeface="Calibri" panose="020F0502020204030204" pitchFamily="34" charset="0"/>
            </a:endParaRPr>
          </a:p>
          <a:p>
            <a:r>
              <a:rPr lang="es-ES" dirty="0">
                <a:solidFill>
                  <a:schemeClr val="bg1"/>
                </a:solidFill>
                <a:latin typeface="Calibri" panose="020F0502020204030204" pitchFamily="34" charset="0"/>
              </a:rPr>
              <a:t>Diversas entidades te contarán cómo pueden ayudarte a hacer realidad tu idea de negocio </a:t>
            </a:r>
            <a:endParaRPr lang="es-ES" dirty="0">
              <a:solidFill>
                <a:schemeClr val="bg1"/>
              </a:solidFill>
            </a:endParaRPr>
          </a:p>
        </p:txBody>
      </p:sp>
    </p:spTree>
    <p:extLst>
      <p:ext uri="{BB962C8B-B14F-4D97-AF65-F5344CB8AC3E}">
        <p14:creationId xmlns:p14="http://schemas.microsoft.com/office/powerpoint/2010/main" val="292896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29BC44D-65C2-4236-A58D-C4A5009E6BBC}"/>
              </a:ext>
            </a:extLst>
          </p:cNvPr>
          <p:cNvSpPr/>
          <p:nvPr/>
        </p:nvSpPr>
        <p:spPr>
          <a:xfrm>
            <a:off x="1605064" y="1614797"/>
            <a:ext cx="8560341"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pPr algn="ctr"/>
            <a:endParaRPr lang="en-US" sz="3600" b="1" dirty="0">
              <a:solidFill>
                <a:srgbClr val="B2DC19"/>
              </a:solidFill>
            </a:endParaRPr>
          </a:p>
          <a:p>
            <a:pPr algn="ctr"/>
            <a:r>
              <a:rPr lang="en-US" sz="3600" b="1" dirty="0">
                <a:solidFill>
                  <a:srgbClr val="B2DC19"/>
                </a:solidFill>
              </a:rPr>
              <a:t>JOURNEY EMPRENDEDOR</a:t>
            </a:r>
          </a:p>
          <a:p>
            <a:pPr algn="ctr"/>
            <a:endParaRPr lang="en-US" sz="2800" b="1" dirty="0">
              <a:solidFill>
                <a:schemeClr val="bg1"/>
              </a:solidFill>
            </a:endParaRPr>
          </a:p>
          <a:p>
            <a:pPr lvl="1"/>
            <a:r>
              <a:rPr lang="es-ES" sz="2400" dirty="0"/>
              <a:t>1. </a:t>
            </a:r>
            <a:r>
              <a:rPr lang="es-ES" sz="2400" b="1" dirty="0"/>
              <a:t>Puntos de Dolor </a:t>
            </a:r>
            <a:r>
              <a:rPr lang="es-ES" sz="2400" dirty="0"/>
              <a:t>en cada Etapa</a:t>
            </a:r>
          </a:p>
          <a:p>
            <a:pPr lvl="1"/>
            <a:endParaRPr lang="es-ES" sz="2400" dirty="0"/>
          </a:p>
          <a:p>
            <a:pPr lvl="1"/>
            <a:r>
              <a:rPr lang="es-ES" sz="2400" dirty="0"/>
              <a:t>2. </a:t>
            </a:r>
            <a:r>
              <a:rPr lang="es-ES" sz="2400" b="1" dirty="0"/>
              <a:t>Herramientas </a:t>
            </a:r>
            <a:r>
              <a:rPr lang="es-ES" sz="2400" dirty="0"/>
              <a:t>de cada institución para apoyar</a:t>
            </a:r>
          </a:p>
          <a:p>
            <a:endParaRPr lang="en-US" sz="3600" b="1" dirty="0">
              <a:solidFill>
                <a:srgbClr val="B2DC19"/>
              </a:solidFill>
            </a:endParaRPr>
          </a:p>
          <a:p>
            <a:endParaRPr lang="en-US" sz="1200" b="1" dirty="0">
              <a:solidFill>
                <a:schemeClr val="bg1"/>
              </a:solidFill>
            </a:endParaRPr>
          </a:p>
        </p:txBody>
      </p:sp>
      <p:sp>
        <p:nvSpPr>
          <p:cNvPr id="3" name="Rectángulo 2">
            <a:extLst>
              <a:ext uri="{FF2B5EF4-FFF2-40B4-BE49-F238E27FC236}">
                <a16:creationId xmlns:a16="http://schemas.microsoft.com/office/drawing/2014/main" id="{ED484766-40FE-45CC-9E0F-587DBEBA3B4D}"/>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E31A3030-3DB0-40AC-9A7C-56F221655C09}"/>
              </a:ext>
            </a:extLst>
          </p:cNvPr>
          <p:cNvPicPr>
            <a:picLocks noChangeAspect="1"/>
          </p:cNvPicPr>
          <p:nvPr/>
        </p:nvPicPr>
        <p:blipFill>
          <a:blip r:embed="rId3"/>
          <a:stretch>
            <a:fillRect/>
          </a:stretch>
        </p:blipFill>
        <p:spPr>
          <a:xfrm>
            <a:off x="10261372" y="220941"/>
            <a:ext cx="1794635" cy="923857"/>
          </a:xfrm>
          <a:prstGeom prst="rect">
            <a:avLst/>
          </a:prstGeom>
        </p:spPr>
      </p:pic>
    </p:spTree>
    <p:extLst>
      <p:ext uri="{BB962C8B-B14F-4D97-AF65-F5344CB8AC3E}">
        <p14:creationId xmlns:p14="http://schemas.microsoft.com/office/powerpoint/2010/main" val="158045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40E0EC6E-2E89-E5DA-E5A6-223801C44E32}"/>
              </a:ext>
            </a:extLst>
          </p:cNvPr>
          <p:cNvPicPr>
            <a:picLocks noChangeAspect="1"/>
          </p:cNvPicPr>
          <p:nvPr/>
        </p:nvPicPr>
        <p:blipFill>
          <a:blip r:embed="rId3"/>
          <a:stretch>
            <a:fillRect/>
          </a:stretch>
        </p:blipFill>
        <p:spPr>
          <a:xfrm>
            <a:off x="937806" y="3976391"/>
            <a:ext cx="1506483" cy="864636"/>
          </a:xfrm>
          <a:prstGeom prst="rect">
            <a:avLst/>
          </a:prstGeom>
        </p:spPr>
      </p:pic>
      <p:sp>
        <p:nvSpPr>
          <p:cNvPr id="5" name="Freeform: Shape 6">
            <a:extLst>
              <a:ext uri="{FF2B5EF4-FFF2-40B4-BE49-F238E27FC236}">
                <a16:creationId xmlns:a16="http://schemas.microsoft.com/office/drawing/2014/main" id="{24FEB00B-36DE-442B-A293-879D74324167}"/>
              </a:ext>
            </a:extLst>
          </p:cNvPr>
          <p:cNvSpPr>
            <a:spLocks/>
          </p:cNvSpPr>
          <p:nvPr/>
        </p:nvSpPr>
        <p:spPr bwMode="auto">
          <a:xfrm>
            <a:off x="2862163" y="1654033"/>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4"/>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7" name="Rectangle 10">
            <a:extLst>
              <a:ext uri="{FF2B5EF4-FFF2-40B4-BE49-F238E27FC236}">
                <a16:creationId xmlns:a16="http://schemas.microsoft.com/office/drawing/2014/main" id="{AFA86DAA-E88B-448C-BF9D-0E93A1C56F64}"/>
              </a:ext>
            </a:extLst>
          </p:cNvPr>
          <p:cNvSpPr/>
          <p:nvPr/>
        </p:nvSpPr>
        <p:spPr>
          <a:xfrm>
            <a:off x="2673580" y="3719006"/>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Alfonso Gil </a:t>
            </a:r>
          </a:p>
        </p:txBody>
      </p:sp>
      <p:sp>
        <p:nvSpPr>
          <p:cNvPr id="8" name="Rectangle 11">
            <a:extLst>
              <a:ext uri="{FF2B5EF4-FFF2-40B4-BE49-F238E27FC236}">
                <a16:creationId xmlns:a16="http://schemas.microsoft.com/office/drawing/2014/main" id="{05B9A8F7-6CB7-4951-B101-AE5072952CDF}"/>
              </a:ext>
            </a:extLst>
          </p:cNvPr>
          <p:cNvSpPr/>
          <p:nvPr/>
        </p:nvSpPr>
        <p:spPr>
          <a:xfrm>
            <a:off x="386853" y="3719006"/>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Mª Jesús Salcedo </a:t>
            </a:r>
          </a:p>
        </p:txBody>
      </p:sp>
      <p:sp>
        <p:nvSpPr>
          <p:cNvPr id="18" name="Freeform: Shape 6">
            <a:extLst>
              <a:ext uri="{FF2B5EF4-FFF2-40B4-BE49-F238E27FC236}">
                <a16:creationId xmlns:a16="http://schemas.microsoft.com/office/drawing/2014/main" id="{90724195-8DEC-4D74-8969-833C951DDA94}"/>
              </a:ext>
            </a:extLst>
          </p:cNvPr>
          <p:cNvSpPr>
            <a:spLocks/>
          </p:cNvSpPr>
          <p:nvPr/>
        </p:nvSpPr>
        <p:spPr bwMode="auto">
          <a:xfrm>
            <a:off x="594097" y="1654033"/>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5"/>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19" name="Rectangle 11">
            <a:extLst>
              <a:ext uri="{FF2B5EF4-FFF2-40B4-BE49-F238E27FC236}">
                <a16:creationId xmlns:a16="http://schemas.microsoft.com/office/drawing/2014/main" id="{0CBA3679-82A4-45FC-82B4-5372A5A8FF37}"/>
              </a:ext>
            </a:extLst>
          </p:cNvPr>
          <p:cNvSpPr/>
          <p:nvPr/>
        </p:nvSpPr>
        <p:spPr>
          <a:xfrm>
            <a:off x="9640936" y="3719006"/>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Belén Carvajal</a:t>
            </a:r>
          </a:p>
        </p:txBody>
      </p:sp>
      <p:sp>
        <p:nvSpPr>
          <p:cNvPr id="23" name="Rectangle 9">
            <a:extLst>
              <a:ext uri="{FF2B5EF4-FFF2-40B4-BE49-F238E27FC236}">
                <a16:creationId xmlns:a16="http://schemas.microsoft.com/office/drawing/2014/main" id="{F4690513-7447-4E98-BF12-4BA6553DEF69}"/>
              </a:ext>
            </a:extLst>
          </p:cNvPr>
          <p:cNvSpPr/>
          <p:nvPr/>
        </p:nvSpPr>
        <p:spPr>
          <a:xfrm>
            <a:off x="965535" y="283517"/>
            <a:ext cx="2730976" cy="796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US" sz="2800" b="1" dirty="0">
                <a:solidFill>
                  <a:srgbClr val="B2DC19"/>
                </a:solidFill>
              </a:rPr>
              <a:t>PANELISTAS</a:t>
            </a:r>
            <a:endParaRPr lang="en-US" sz="2800" b="1" dirty="0">
              <a:solidFill>
                <a:schemeClr val="bg1"/>
              </a:solidFill>
            </a:endParaRPr>
          </a:p>
        </p:txBody>
      </p:sp>
      <p:pic>
        <p:nvPicPr>
          <p:cNvPr id="28" name="Imagen 27">
            <a:extLst>
              <a:ext uri="{FF2B5EF4-FFF2-40B4-BE49-F238E27FC236}">
                <a16:creationId xmlns:a16="http://schemas.microsoft.com/office/drawing/2014/main" id="{F2A54140-3C2E-4D8F-BEDE-78C5CE5B67D0}"/>
              </a:ext>
            </a:extLst>
          </p:cNvPr>
          <p:cNvPicPr>
            <a:picLocks noChangeAspect="1"/>
          </p:cNvPicPr>
          <p:nvPr/>
        </p:nvPicPr>
        <p:blipFill>
          <a:blip r:embed="rId6"/>
          <a:stretch>
            <a:fillRect/>
          </a:stretch>
        </p:blipFill>
        <p:spPr>
          <a:xfrm>
            <a:off x="10261372" y="220941"/>
            <a:ext cx="1794635" cy="923857"/>
          </a:xfrm>
          <a:prstGeom prst="rect">
            <a:avLst/>
          </a:prstGeom>
        </p:spPr>
      </p:pic>
      <p:sp>
        <p:nvSpPr>
          <p:cNvPr id="31" name="Freeform: Shape 5">
            <a:extLst>
              <a:ext uri="{FF2B5EF4-FFF2-40B4-BE49-F238E27FC236}">
                <a16:creationId xmlns:a16="http://schemas.microsoft.com/office/drawing/2014/main" id="{20C72917-B186-417D-AD0F-50D3E43EA6DD}"/>
              </a:ext>
            </a:extLst>
          </p:cNvPr>
          <p:cNvSpPr>
            <a:spLocks/>
          </p:cNvSpPr>
          <p:nvPr/>
        </p:nvSpPr>
        <p:spPr bwMode="auto">
          <a:xfrm>
            <a:off x="9755402" y="1686473"/>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7"/>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pic>
        <p:nvPicPr>
          <p:cNvPr id="33" name="Imagen 32">
            <a:extLst>
              <a:ext uri="{FF2B5EF4-FFF2-40B4-BE49-F238E27FC236}">
                <a16:creationId xmlns:a16="http://schemas.microsoft.com/office/drawing/2014/main" id="{7D12CFBD-F445-417B-9BB9-C90C14B06683}"/>
              </a:ext>
            </a:extLst>
          </p:cNvPr>
          <p:cNvPicPr>
            <a:picLocks noChangeAspect="1"/>
          </p:cNvPicPr>
          <p:nvPr/>
        </p:nvPicPr>
        <p:blipFill>
          <a:blip r:embed="rId8"/>
          <a:stretch>
            <a:fillRect/>
          </a:stretch>
        </p:blipFill>
        <p:spPr>
          <a:xfrm>
            <a:off x="3005404" y="4229428"/>
            <a:ext cx="1386122" cy="439971"/>
          </a:xfrm>
          <a:prstGeom prst="rect">
            <a:avLst/>
          </a:prstGeom>
        </p:spPr>
      </p:pic>
      <p:grpSp>
        <p:nvGrpSpPr>
          <p:cNvPr id="36" name="Group 16">
            <a:extLst>
              <a:ext uri="{FF2B5EF4-FFF2-40B4-BE49-F238E27FC236}">
                <a16:creationId xmlns:a16="http://schemas.microsoft.com/office/drawing/2014/main" id="{390C6AB0-B0D7-4754-AB93-27B6395D47EA}"/>
              </a:ext>
            </a:extLst>
          </p:cNvPr>
          <p:cNvGrpSpPr/>
          <p:nvPr/>
        </p:nvGrpSpPr>
        <p:grpSpPr>
          <a:xfrm>
            <a:off x="2912194" y="4897675"/>
            <a:ext cx="1435720" cy="307777"/>
            <a:chOff x="9638759" y="2131829"/>
            <a:chExt cx="1714495" cy="406099"/>
          </a:xfrm>
        </p:grpSpPr>
        <p:sp>
          <p:nvSpPr>
            <p:cNvPr id="37" name="TextBox 17">
              <a:extLst>
                <a:ext uri="{FF2B5EF4-FFF2-40B4-BE49-F238E27FC236}">
                  <a16:creationId xmlns:a16="http://schemas.microsoft.com/office/drawing/2014/main" id="{031C2F10-E95B-4F00-AA6B-CDEBA5A0E218}"/>
                </a:ext>
              </a:extLst>
            </p:cNvPr>
            <p:cNvSpPr txBox="1"/>
            <p:nvPr/>
          </p:nvSpPr>
          <p:spPr>
            <a:xfrm>
              <a:off x="9971312" y="2131829"/>
              <a:ext cx="1381942" cy="406099"/>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CCGranada</a:t>
              </a:r>
              <a:endParaRPr lang="en-US" sz="1400" dirty="0">
                <a:solidFill>
                  <a:schemeClr val="accent1">
                    <a:lumMod val="75000"/>
                  </a:schemeClr>
                </a:solidFill>
              </a:endParaRPr>
            </a:p>
          </p:txBody>
        </p:sp>
        <p:sp>
          <p:nvSpPr>
            <p:cNvPr id="38" name="Freeform: Shape 18">
              <a:extLst>
                <a:ext uri="{FF2B5EF4-FFF2-40B4-BE49-F238E27FC236}">
                  <a16:creationId xmlns:a16="http://schemas.microsoft.com/office/drawing/2014/main" id="{00B013E7-5EE0-4C0B-9CBD-86F28623573E}"/>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grpSp>
        <p:nvGrpSpPr>
          <p:cNvPr id="39" name="Group 16">
            <a:extLst>
              <a:ext uri="{FF2B5EF4-FFF2-40B4-BE49-F238E27FC236}">
                <a16:creationId xmlns:a16="http://schemas.microsoft.com/office/drawing/2014/main" id="{CA2CB7A9-AA63-4256-9AA0-AC91AFFAADC2}"/>
              </a:ext>
            </a:extLst>
          </p:cNvPr>
          <p:cNvGrpSpPr/>
          <p:nvPr/>
        </p:nvGrpSpPr>
        <p:grpSpPr>
          <a:xfrm>
            <a:off x="661695" y="4926024"/>
            <a:ext cx="1770678" cy="307777"/>
            <a:chOff x="9627356" y="2131829"/>
            <a:chExt cx="2114493" cy="406099"/>
          </a:xfrm>
        </p:grpSpPr>
        <p:sp>
          <p:nvSpPr>
            <p:cNvPr id="40" name="TextBox 17">
              <a:extLst>
                <a:ext uri="{FF2B5EF4-FFF2-40B4-BE49-F238E27FC236}">
                  <a16:creationId xmlns:a16="http://schemas.microsoft.com/office/drawing/2014/main" id="{EDB97B89-6F3F-4998-B5B0-4289567E0003}"/>
                </a:ext>
              </a:extLst>
            </p:cNvPr>
            <p:cNvSpPr txBox="1"/>
            <p:nvPr/>
          </p:nvSpPr>
          <p:spPr>
            <a:xfrm>
              <a:off x="9971312" y="2131829"/>
              <a:ext cx="1770537" cy="406099"/>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empleagranada</a:t>
              </a:r>
              <a:endParaRPr lang="en-US" sz="1400" dirty="0">
                <a:solidFill>
                  <a:schemeClr val="accent1">
                    <a:lumMod val="75000"/>
                  </a:schemeClr>
                </a:solidFill>
              </a:endParaRPr>
            </a:p>
          </p:txBody>
        </p:sp>
        <p:sp>
          <p:nvSpPr>
            <p:cNvPr id="41" name="Freeform: Shape 18">
              <a:extLst>
                <a:ext uri="{FF2B5EF4-FFF2-40B4-BE49-F238E27FC236}">
                  <a16:creationId xmlns:a16="http://schemas.microsoft.com/office/drawing/2014/main" id="{4D9850C3-4F46-4C38-8F88-2FEB196BBF15}"/>
                </a:ext>
              </a:extLst>
            </p:cNvPr>
            <p:cNvSpPr/>
            <p:nvPr/>
          </p:nvSpPr>
          <p:spPr>
            <a:xfrm>
              <a:off x="9638758"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sp>
          <p:nvSpPr>
            <p:cNvPr id="35" name="Freeform: Shape 18">
              <a:extLst>
                <a:ext uri="{FF2B5EF4-FFF2-40B4-BE49-F238E27FC236}">
                  <a16:creationId xmlns:a16="http://schemas.microsoft.com/office/drawing/2014/main" id="{BE11004C-FBDE-7FB1-178F-86AC2DF4F3CF}"/>
                </a:ext>
              </a:extLst>
            </p:cNvPr>
            <p:cNvSpPr/>
            <p:nvPr/>
          </p:nvSpPr>
          <p:spPr>
            <a:xfrm>
              <a:off x="9627356" y="2131829"/>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C1661"/>
                </a:solidFill>
              </a:endParaRPr>
            </a:p>
          </p:txBody>
        </p:sp>
      </p:grpSp>
      <p:grpSp>
        <p:nvGrpSpPr>
          <p:cNvPr id="42" name="Group 16">
            <a:extLst>
              <a:ext uri="{FF2B5EF4-FFF2-40B4-BE49-F238E27FC236}">
                <a16:creationId xmlns:a16="http://schemas.microsoft.com/office/drawing/2014/main" id="{11B46A6D-7EA7-4524-9D68-39489A10419D}"/>
              </a:ext>
            </a:extLst>
          </p:cNvPr>
          <p:cNvGrpSpPr/>
          <p:nvPr/>
        </p:nvGrpSpPr>
        <p:grpSpPr>
          <a:xfrm>
            <a:off x="9876645" y="4926024"/>
            <a:ext cx="1612050" cy="307777"/>
            <a:chOff x="9638759" y="2131829"/>
            <a:chExt cx="1925064" cy="406099"/>
          </a:xfrm>
        </p:grpSpPr>
        <p:sp>
          <p:nvSpPr>
            <p:cNvPr id="43" name="TextBox 17">
              <a:extLst>
                <a:ext uri="{FF2B5EF4-FFF2-40B4-BE49-F238E27FC236}">
                  <a16:creationId xmlns:a16="http://schemas.microsoft.com/office/drawing/2014/main" id="{219EAC9F-3BF9-4B40-B2BC-BEEB6E8B29A7}"/>
                </a:ext>
              </a:extLst>
            </p:cNvPr>
            <p:cNvSpPr txBox="1"/>
            <p:nvPr/>
          </p:nvSpPr>
          <p:spPr>
            <a:xfrm>
              <a:off x="9971312" y="2131829"/>
              <a:ext cx="1592511" cy="406099"/>
            </a:xfrm>
            <a:prstGeom prst="rect">
              <a:avLst/>
            </a:prstGeom>
            <a:noFill/>
          </p:spPr>
          <p:txBody>
            <a:bodyPr wrap="none" rtlCol="0">
              <a:spAutoFit/>
            </a:bodyPr>
            <a:lstStyle/>
            <a:p>
              <a:r>
                <a:rPr lang="en-US" sz="1400" dirty="0">
                  <a:solidFill>
                    <a:schemeClr val="accent1">
                      <a:lumMod val="75000"/>
                    </a:schemeClr>
                  </a:solidFill>
                </a:rPr>
                <a:t>@CadeGranada</a:t>
              </a:r>
            </a:p>
          </p:txBody>
        </p:sp>
        <p:sp>
          <p:nvSpPr>
            <p:cNvPr id="44" name="Freeform: Shape 18">
              <a:extLst>
                <a:ext uri="{FF2B5EF4-FFF2-40B4-BE49-F238E27FC236}">
                  <a16:creationId xmlns:a16="http://schemas.microsoft.com/office/drawing/2014/main" id="{C0248538-8543-4B1E-B8DF-3B5FC377DF1B}"/>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sp>
        <p:nvSpPr>
          <p:cNvPr id="2" name="Freeform: Shape 5">
            <a:extLst>
              <a:ext uri="{FF2B5EF4-FFF2-40B4-BE49-F238E27FC236}">
                <a16:creationId xmlns:a16="http://schemas.microsoft.com/office/drawing/2014/main" id="{F124CB71-489B-92E5-DBD0-2EFC6E9E7695}"/>
              </a:ext>
            </a:extLst>
          </p:cNvPr>
          <p:cNvSpPr>
            <a:spLocks/>
          </p:cNvSpPr>
          <p:nvPr/>
        </p:nvSpPr>
        <p:spPr bwMode="auto">
          <a:xfrm>
            <a:off x="5064172" y="1680242"/>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9"/>
            <a:srcRect/>
            <a:stretch>
              <a:fillRect l="-778" r="-778"/>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3" name="Rectangle 9">
            <a:extLst>
              <a:ext uri="{FF2B5EF4-FFF2-40B4-BE49-F238E27FC236}">
                <a16:creationId xmlns:a16="http://schemas.microsoft.com/office/drawing/2014/main" id="{ACDD50E9-6B11-A7E9-D671-A8FCB0F42951}"/>
              </a:ext>
            </a:extLst>
          </p:cNvPr>
          <p:cNvSpPr/>
          <p:nvPr/>
        </p:nvSpPr>
        <p:spPr>
          <a:xfrm>
            <a:off x="4875589" y="3745215"/>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Alejandro Valero</a:t>
            </a:r>
          </a:p>
        </p:txBody>
      </p:sp>
      <p:grpSp>
        <p:nvGrpSpPr>
          <p:cNvPr id="12" name="Group 16">
            <a:extLst>
              <a:ext uri="{FF2B5EF4-FFF2-40B4-BE49-F238E27FC236}">
                <a16:creationId xmlns:a16="http://schemas.microsoft.com/office/drawing/2014/main" id="{F6526610-E50F-3F97-CD53-CEE9C67DD87E}"/>
              </a:ext>
            </a:extLst>
          </p:cNvPr>
          <p:cNvGrpSpPr/>
          <p:nvPr/>
        </p:nvGrpSpPr>
        <p:grpSpPr>
          <a:xfrm>
            <a:off x="5087084" y="4952233"/>
            <a:ext cx="1586787" cy="307777"/>
            <a:chOff x="9638759" y="2131829"/>
            <a:chExt cx="1894895" cy="406099"/>
          </a:xfrm>
        </p:grpSpPr>
        <p:sp>
          <p:nvSpPr>
            <p:cNvPr id="13" name="TextBox 17">
              <a:extLst>
                <a:ext uri="{FF2B5EF4-FFF2-40B4-BE49-F238E27FC236}">
                  <a16:creationId xmlns:a16="http://schemas.microsoft.com/office/drawing/2014/main" id="{87D27524-49F4-9B42-D872-79C3E9D91D76}"/>
                </a:ext>
              </a:extLst>
            </p:cNvPr>
            <p:cNvSpPr txBox="1"/>
            <p:nvPr/>
          </p:nvSpPr>
          <p:spPr>
            <a:xfrm>
              <a:off x="9971312" y="2131829"/>
              <a:ext cx="1562342" cy="406099"/>
            </a:xfrm>
            <a:prstGeom prst="rect">
              <a:avLst/>
            </a:prstGeom>
            <a:noFill/>
          </p:spPr>
          <p:txBody>
            <a:bodyPr wrap="none" rtlCol="0">
              <a:spAutoFit/>
            </a:bodyPr>
            <a:lstStyle/>
            <a:p>
              <a:r>
                <a:rPr lang="en-US" sz="1400" dirty="0">
                  <a:solidFill>
                    <a:schemeClr val="accent1">
                      <a:lumMod val="75000"/>
                    </a:schemeClr>
                  </a:solidFill>
                </a:rPr>
                <a:t>@AJE_Granada</a:t>
              </a:r>
            </a:p>
          </p:txBody>
        </p:sp>
        <p:sp>
          <p:nvSpPr>
            <p:cNvPr id="14" name="Freeform: Shape 18">
              <a:extLst>
                <a:ext uri="{FF2B5EF4-FFF2-40B4-BE49-F238E27FC236}">
                  <a16:creationId xmlns:a16="http://schemas.microsoft.com/office/drawing/2014/main" id="{A9F29F25-A2B9-6137-266C-8F542D367E1A}"/>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15" name="Imagen 14">
            <a:extLst>
              <a:ext uri="{FF2B5EF4-FFF2-40B4-BE49-F238E27FC236}">
                <a16:creationId xmlns:a16="http://schemas.microsoft.com/office/drawing/2014/main" id="{2A7F3E64-AA0D-6AC8-4F72-0923F017B5DF}"/>
              </a:ext>
            </a:extLst>
          </p:cNvPr>
          <p:cNvPicPr>
            <a:picLocks noChangeAspect="1"/>
          </p:cNvPicPr>
          <p:nvPr/>
        </p:nvPicPr>
        <p:blipFill>
          <a:blip r:embed="rId10"/>
          <a:stretch>
            <a:fillRect/>
          </a:stretch>
        </p:blipFill>
        <p:spPr>
          <a:xfrm>
            <a:off x="5245690" y="4237319"/>
            <a:ext cx="1292721" cy="476609"/>
          </a:xfrm>
          <a:prstGeom prst="rect">
            <a:avLst/>
          </a:prstGeom>
        </p:spPr>
      </p:pic>
      <p:sp>
        <p:nvSpPr>
          <p:cNvPr id="16" name="Freeform: Shape 5">
            <a:extLst>
              <a:ext uri="{FF2B5EF4-FFF2-40B4-BE49-F238E27FC236}">
                <a16:creationId xmlns:a16="http://schemas.microsoft.com/office/drawing/2014/main" id="{21A2B3B2-E7B4-AC16-62AB-A94BA3A7475A}"/>
              </a:ext>
            </a:extLst>
          </p:cNvPr>
          <p:cNvSpPr>
            <a:spLocks/>
          </p:cNvSpPr>
          <p:nvPr/>
        </p:nvSpPr>
        <p:spPr bwMode="auto">
          <a:xfrm>
            <a:off x="7338402" y="1705056"/>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11"/>
            <a:srcRect/>
            <a:stretch>
              <a:fillRect l="-778" r="-778"/>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17" name="Rectangle 9">
            <a:extLst>
              <a:ext uri="{FF2B5EF4-FFF2-40B4-BE49-F238E27FC236}">
                <a16:creationId xmlns:a16="http://schemas.microsoft.com/office/drawing/2014/main" id="{02940D92-8669-31D8-50DA-78C9E07632F9}"/>
              </a:ext>
            </a:extLst>
          </p:cNvPr>
          <p:cNvSpPr/>
          <p:nvPr/>
        </p:nvSpPr>
        <p:spPr>
          <a:xfrm>
            <a:off x="7149819" y="3753700"/>
            <a:ext cx="2214506"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Mª Angeles Montero </a:t>
            </a:r>
          </a:p>
        </p:txBody>
      </p:sp>
      <p:grpSp>
        <p:nvGrpSpPr>
          <p:cNvPr id="20" name="Group 16">
            <a:extLst>
              <a:ext uri="{FF2B5EF4-FFF2-40B4-BE49-F238E27FC236}">
                <a16:creationId xmlns:a16="http://schemas.microsoft.com/office/drawing/2014/main" id="{5162C2FC-D774-653D-7A0B-C1B9BA1653A2}"/>
              </a:ext>
            </a:extLst>
          </p:cNvPr>
          <p:cNvGrpSpPr/>
          <p:nvPr/>
        </p:nvGrpSpPr>
        <p:grpSpPr>
          <a:xfrm>
            <a:off x="7361305" y="4977047"/>
            <a:ext cx="1359482" cy="307777"/>
            <a:chOff x="9638759" y="2131829"/>
            <a:chExt cx="1623456" cy="406099"/>
          </a:xfrm>
        </p:grpSpPr>
        <p:sp>
          <p:nvSpPr>
            <p:cNvPr id="21" name="TextBox 17">
              <a:extLst>
                <a:ext uri="{FF2B5EF4-FFF2-40B4-BE49-F238E27FC236}">
                  <a16:creationId xmlns:a16="http://schemas.microsoft.com/office/drawing/2014/main" id="{6EB95BA2-112C-8EE8-FFE6-C76833E08D8F}"/>
                </a:ext>
              </a:extLst>
            </p:cNvPr>
            <p:cNvSpPr txBox="1"/>
            <p:nvPr/>
          </p:nvSpPr>
          <p:spPr>
            <a:xfrm>
              <a:off x="9971312" y="2131829"/>
              <a:ext cx="1290903" cy="406099"/>
            </a:xfrm>
            <a:prstGeom prst="rect">
              <a:avLst/>
            </a:prstGeom>
            <a:noFill/>
          </p:spPr>
          <p:txBody>
            <a:bodyPr wrap="none" rtlCol="0">
              <a:spAutoFit/>
            </a:bodyPr>
            <a:lstStyle/>
            <a:p>
              <a:r>
                <a:rPr lang="en-US" sz="1400" dirty="0">
                  <a:solidFill>
                    <a:schemeClr val="accent1">
                      <a:lumMod val="75000"/>
                    </a:schemeClr>
                  </a:solidFill>
                </a:rPr>
                <a:t>@SAEmpleo</a:t>
              </a:r>
            </a:p>
          </p:txBody>
        </p:sp>
        <p:sp>
          <p:nvSpPr>
            <p:cNvPr id="22" name="Freeform: Shape 18">
              <a:extLst>
                <a:ext uri="{FF2B5EF4-FFF2-40B4-BE49-F238E27FC236}">
                  <a16:creationId xmlns:a16="http://schemas.microsoft.com/office/drawing/2014/main" id="{55F99D35-FDB8-1F23-FEE2-E944D353CE49}"/>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27" name="Imagen 26">
            <a:extLst>
              <a:ext uri="{FF2B5EF4-FFF2-40B4-BE49-F238E27FC236}">
                <a16:creationId xmlns:a16="http://schemas.microsoft.com/office/drawing/2014/main" id="{76F124EB-057C-B94D-469B-4DB61203E3EE}"/>
              </a:ext>
            </a:extLst>
          </p:cNvPr>
          <p:cNvPicPr>
            <a:picLocks noChangeAspect="1"/>
          </p:cNvPicPr>
          <p:nvPr/>
        </p:nvPicPr>
        <p:blipFill>
          <a:blip r:embed="rId12"/>
          <a:stretch>
            <a:fillRect/>
          </a:stretch>
        </p:blipFill>
        <p:spPr>
          <a:xfrm>
            <a:off x="7170150" y="4168139"/>
            <a:ext cx="2215059" cy="725623"/>
          </a:xfrm>
          <a:prstGeom prst="rect">
            <a:avLst/>
          </a:prstGeom>
        </p:spPr>
      </p:pic>
      <p:pic>
        <p:nvPicPr>
          <p:cNvPr id="30" name="Imagen 29">
            <a:extLst>
              <a:ext uri="{FF2B5EF4-FFF2-40B4-BE49-F238E27FC236}">
                <a16:creationId xmlns:a16="http://schemas.microsoft.com/office/drawing/2014/main" id="{E6AA396E-37FE-389E-D2A5-3DA8C05E6D96}"/>
              </a:ext>
            </a:extLst>
          </p:cNvPr>
          <p:cNvPicPr>
            <a:picLocks noChangeAspect="1"/>
          </p:cNvPicPr>
          <p:nvPr/>
        </p:nvPicPr>
        <p:blipFill>
          <a:blip r:embed="rId13"/>
          <a:stretch>
            <a:fillRect/>
          </a:stretch>
        </p:blipFill>
        <p:spPr>
          <a:xfrm>
            <a:off x="9600372" y="4147807"/>
            <a:ext cx="2214507" cy="728057"/>
          </a:xfrm>
          <a:prstGeom prst="rect">
            <a:avLst/>
          </a:prstGeom>
        </p:spPr>
      </p:pic>
    </p:spTree>
    <p:extLst>
      <p:ext uri="{BB962C8B-B14F-4D97-AF65-F5344CB8AC3E}">
        <p14:creationId xmlns:p14="http://schemas.microsoft.com/office/powerpoint/2010/main" val="53749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A42C12-95EE-486E-FB24-4DBE22693054}"/>
              </a:ext>
            </a:extLst>
          </p:cNvPr>
          <p:cNvSpPr txBox="1">
            <a:spLocks/>
          </p:cNvSpPr>
          <p:nvPr/>
        </p:nvSpPr>
        <p:spPr>
          <a:xfrm>
            <a:off x="900000" y="190440"/>
            <a:ext cx="8100000" cy="25002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zxx-none"/>
            </a:br>
            <a:br>
              <a:rPr lang="zxx-none"/>
            </a:br>
            <a:br>
              <a:rPr lang="zxx-none"/>
            </a:br>
            <a:endParaRPr lang="zxx-none"/>
          </a:p>
        </p:txBody>
      </p:sp>
      <p:sp>
        <p:nvSpPr>
          <p:cNvPr id="3" name="Marcador de texto 2">
            <a:extLst>
              <a:ext uri="{FF2B5EF4-FFF2-40B4-BE49-F238E27FC236}">
                <a16:creationId xmlns:a16="http://schemas.microsoft.com/office/drawing/2014/main" id="{F3C9D437-8B78-B084-85BB-2DFC63784E65}"/>
              </a:ext>
            </a:extLst>
          </p:cNvPr>
          <p:cNvSpPr txBox="1">
            <a:spLocks/>
          </p:cNvSpPr>
          <p:nvPr/>
        </p:nvSpPr>
        <p:spPr>
          <a:xfrm>
            <a:off x="289372" y="2681641"/>
            <a:ext cx="5480314" cy="2608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xx-none" sz="2600" b="1" dirty="0"/>
              <a:t>ÁREA DE EMPLEO Y DESARROLLO EMPRESARIAL</a:t>
            </a:r>
          </a:p>
          <a:p>
            <a:pPr marL="0" indent="0">
              <a:buNone/>
            </a:pPr>
            <a:r>
              <a:rPr lang="zxx-none" sz="2200" b="1" dirty="0"/>
              <a:t>Centro Municipal de Iniciativas Empresariales (CMIE)</a:t>
            </a:r>
          </a:p>
          <a:p>
            <a:pPr marL="0" indent="0">
              <a:buNone/>
            </a:pPr>
            <a:r>
              <a:rPr lang="zxx-none" sz="2200" dirty="0"/>
              <a:t>C/Ismail, 39-41 18013 – GRANADA </a:t>
            </a:r>
            <a:endParaRPr lang="es-ES" sz="2200" dirty="0"/>
          </a:p>
          <a:p>
            <a:pPr marL="0" indent="0">
              <a:buNone/>
            </a:pPr>
            <a:r>
              <a:rPr lang="zxx-none" sz="2200" dirty="0"/>
              <a:t>Tlfno. 958185280</a:t>
            </a:r>
          </a:p>
          <a:p>
            <a:endParaRPr lang="zxx-none" sz="2200" dirty="0"/>
          </a:p>
          <a:p>
            <a:endParaRPr lang="zxx-none" sz="2200" dirty="0"/>
          </a:p>
        </p:txBody>
      </p:sp>
      <p:pic>
        <p:nvPicPr>
          <p:cNvPr id="4" name="Imagen 3">
            <a:extLst>
              <a:ext uri="{FF2B5EF4-FFF2-40B4-BE49-F238E27FC236}">
                <a16:creationId xmlns:a16="http://schemas.microsoft.com/office/drawing/2014/main" id="{0BBA61AC-407E-D6D5-44EC-871DCFD817B4}"/>
              </a:ext>
            </a:extLst>
          </p:cNvPr>
          <p:cNvPicPr>
            <a:picLocks noChangeAspect="1"/>
          </p:cNvPicPr>
          <p:nvPr/>
        </p:nvPicPr>
        <p:blipFill>
          <a:blip r:embed="rId3">
            <a:lum/>
            <a:alphaModFix/>
          </a:blip>
          <a:srcRect/>
          <a:stretch>
            <a:fillRect/>
          </a:stretch>
        </p:blipFill>
        <p:spPr>
          <a:xfrm>
            <a:off x="5962628" y="1767112"/>
            <a:ext cx="5940000" cy="3060000"/>
          </a:xfrm>
          <a:prstGeom prst="rect">
            <a:avLst/>
          </a:prstGeom>
          <a:noFill/>
          <a:ln>
            <a:noFill/>
          </a:ln>
        </p:spPr>
      </p:pic>
      <p:pic>
        <p:nvPicPr>
          <p:cNvPr id="5" name="Imagen 4">
            <a:extLst>
              <a:ext uri="{FF2B5EF4-FFF2-40B4-BE49-F238E27FC236}">
                <a16:creationId xmlns:a16="http://schemas.microsoft.com/office/drawing/2014/main" id="{B589E300-5E3F-2CF8-0A19-75208498DD5C}"/>
              </a:ext>
            </a:extLst>
          </p:cNvPr>
          <p:cNvPicPr>
            <a:picLocks noChangeAspect="1"/>
          </p:cNvPicPr>
          <p:nvPr/>
        </p:nvPicPr>
        <p:blipFill>
          <a:blip r:embed="rId4"/>
          <a:stretch>
            <a:fillRect/>
          </a:stretch>
        </p:blipFill>
        <p:spPr>
          <a:xfrm>
            <a:off x="641636" y="190440"/>
            <a:ext cx="4775786" cy="2158171"/>
          </a:xfrm>
          <a:prstGeom prst="rect">
            <a:avLst/>
          </a:prstGeom>
        </p:spPr>
      </p:pic>
    </p:spTree>
    <p:extLst>
      <p:ext uri="{BB962C8B-B14F-4D97-AF65-F5344CB8AC3E}">
        <p14:creationId xmlns:p14="http://schemas.microsoft.com/office/powerpoint/2010/main" val="236858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7960136-89A1-94A9-F56E-57CF28503529}"/>
              </a:ext>
            </a:extLst>
          </p:cNvPr>
          <p:cNvPicPr>
            <a:picLocks noChangeAspect="1"/>
          </p:cNvPicPr>
          <p:nvPr/>
        </p:nvPicPr>
        <p:blipFill rotWithShape="1">
          <a:blip r:embed="rId3"/>
          <a:srcRect b="21897"/>
          <a:stretch/>
        </p:blipFill>
        <p:spPr>
          <a:xfrm>
            <a:off x="219075" y="605518"/>
            <a:ext cx="11753850" cy="4537982"/>
          </a:xfrm>
          <a:prstGeom prst="rect">
            <a:avLst/>
          </a:prstGeom>
        </p:spPr>
      </p:pic>
    </p:spTree>
    <p:extLst>
      <p:ext uri="{BB962C8B-B14F-4D97-AF65-F5344CB8AC3E}">
        <p14:creationId xmlns:p14="http://schemas.microsoft.com/office/powerpoint/2010/main" val="301219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D58C82-9507-385A-5BAB-B680FD1BEFBD}"/>
              </a:ext>
            </a:extLst>
          </p:cNvPr>
          <p:cNvSpPr txBox="1"/>
          <p:nvPr/>
        </p:nvSpPr>
        <p:spPr>
          <a:xfrm>
            <a:off x="3265714" y="2106386"/>
            <a:ext cx="4555672" cy="369332"/>
          </a:xfrm>
          <a:prstGeom prst="rect">
            <a:avLst/>
          </a:prstGeom>
          <a:noFill/>
        </p:spPr>
        <p:txBody>
          <a:bodyPr wrap="square" rtlCol="0">
            <a:spAutoFit/>
          </a:bodyPr>
          <a:lstStyle/>
          <a:p>
            <a:r>
              <a:rPr lang="es-ES" dirty="0"/>
              <a:t>AJE Granada</a:t>
            </a:r>
          </a:p>
        </p:txBody>
      </p:sp>
      <p:graphicFrame>
        <p:nvGraphicFramePr>
          <p:cNvPr id="5" name="Objeto 4">
            <a:extLst>
              <a:ext uri="{FF2B5EF4-FFF2-40B4-BE49-F238E27FC236}">
                <a16:creationId xmlns:a16="http://schemas.microsoft.com/office/drawing/2014/main" id="{FF3BDE27-99F9-7A3E-9A80-146B86DDF5D8}"/>
              </a:ext>
            </a:extLst>
          </p:cNvPr>
          <p:cNvGraphicFramePr>
            <a:graphicFrameLocks noChangeAspect="1"/>
          </p:cNvGraphicFramePr>
          <p:nvPr>
            <p:extLst>
              <p:ext uri="{D42A27DB-BD31-4B8C-83A1-F6EECF244321}">
                <p14:modId xmlns:p14="http://schemas.microsoft.com/office/powerpoint/2010/main" val="2539527325"/>
              </p:ext>
            </p:extLst>
          </p:nvPr>
        </p:nvGraphicFramePr>
        <p:xfrm>
          <a:off x="328556" y="77945"/>
          <a:ext cx="10817663" cy="6780055"/>
        </p:xfrm>
        <a:graphic>
          <a:graphicData uri="http://schemas.openxmlformats.org/presentationml/2006/ole">
            <mc:AlternateContent xmlns:mc="http://schemas.openxmlformats.org/markup-compatibility/2006">
              <mc:Choice xmlns:v="urn:schemas-microsoft-com:vml" Requires="v">
                <p:oleObj name="Acrobat Document" r:id="rId3" imgW="12249014" imgH="7676791" progId="Acrobat.Document.DC">
                  <p:embed/>
                </p:oleObj>
              </mc:Choice>
              <mc:Fallback>
                <p:oleObj name="Acrobat Document" r:id="rId3" imgW="12249014" imgH="7676791" progId="Acrobat.Document.DC">
                  <p:embed/>
                  <p:pic>
                    <p:nvPicPr>
                      <p:cNvPr id="0" name=""/>
                      <p:cNvPicPr/>
                      <p:nvPr/>
                    </p:nvPicPr>
                    <p:blipFill>
                      <a:blip r:embed="rId4"/>
                      <a:stretch>
                        <a:fillRect/>
                      </a:stretch>
                    </p:blipFill>
                    <p:spPr>
                      <a:xfrm>
                        <a:off x="328556" y="77945"/>
                        <a:ext cx="10817663" cy="6780055"/>
                      </a:xfrm>
                      <a:prstGeom prst="rect">
                        <a:avLst/>
                      </a:prstGeom>
                    </p:spPr>
                  </p:pic>
                </p:oleObj>
              </mc:Fallback>
            </mc:AlternateContent>
          </a:graphicData>
        </a:graphic>
      </p:graphicFrame>
    </p:spTree>
    <p:extLst>
      <p:ext uri="{BB962C8B-B14F-4D97-AF65-F5344CB8AC3E}">
        <p14:creationId xmlns:p14="http://schemas.microsoft.com/office/powerpoint/2010/main" val="406185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23CF2F-92A7-E9A8-A269-CAEE62D52264}"/>
              </a:ext>
            </a:extLst>
          </p:cNvPr>
          <p:cNvSpPr txBox="1"/>
          <p:nvPr/>
        </p:nvSpPr>
        <p:spPr>
          <a:xfrm>
            <a:off x="3265714" y="2106386"/>
            <a:ext cx="4555672" cy="369332"/>
          </a:xfrm>
          <a:prstGeom prst="rect">
            <a:avLst/>
          </a:prstGeom>
          <a:noFill/>
        </p:spPr>
        <p:txBody>
          <a:bodyPr wrap="square" rtlCol="0">
            <a:spAutoFit/>
          </a:bodyPr>
          <a:lstStyle/>
          <a:p>
            <a:r>
              <a:rPr lang="es-ES" dirty="0"/>
              <a:t>SAE</a:t>
            </a:r>
          </a:p>
        </p:txBody>
      </p:sp>
      <p:graphicFrame>
        <p:nvGraphicFramePr>
          <p:cNvPr id="3" name="Objeto 2">
            <a:extLst>
              <a:ext uri="{FF2B5EF4-FFF2-40B4-BE49-F238E27FC236}">
                <a16:creationId xmlns:a16="http://schemas.microsoft.com/office/drawing/2014/main" id="{C200C8E1-C63C-9432-4E92-2D61044CB0CD}"/>
              </a:ext>
            </a:extLst>
          </p:cNvPr>
          <p:cNvGraphicFramePr>
            <a:graphicFrameLocks noChangeAspect="1"/>
          </p:cNvGraphicFramePr>
          <p:nvPr>
            <p:extLst>
              <p:ext uri="{D42A27DB-BD31-4B8C-83A1-F6EECF244321}">
                <p14:modId xmlns:p14="http://schemas.microsoft.com/office/powerpoint/2010/main" val="2294985162"/>
              </p:ext>
            </p:extLst>
          </p:nvPr>
        </p:nvGraphicFramePr>
        <p:xfrm>
          <a:off x="412948" y="0"/>
          <a:ext cx="10772124" cy="7823549"/>
        </p:xfrm>
        <a:graphic>
          <a:graphicData uri="http://schemas.openxmlformats.org/presentationml/2006/ole">
            <mc:AlternateContent xmlns:mc="http://schemas.openxmlformats.org/markup-compatibility/2006">
              <mc:Choice xmlns:v="urn:schemas-microsoft-com:vml" Requires="v">
                <p:oleObj name="Acrobat Document" r:id="rId3" imgW="7829384" imgH="5686147" progId="Acrobat.Document.DC">
                  <p:embed/>
                </p:oleObj>
              </mc:Choice>
              <mc:Fallback>
                <p:oleObj name="Acrobat Document" r:id="rId3" imgW="7829384" imgH="5686147" progId="Acrobat.Document.DC">
                  <p:embed/>
                  <p:pic>
                    <p:nvPicPr>
                      <p:cNvPr id="0" name=""/>
                      <p:cNvPicPr/>
                      <p:nvPr/>
                    </p:nvPicPr>
                    <p:blipFill>
                      <a:blip r:embed="rId4"/>
                      <a:stretch>
                        <a:fillRect/>
                      </a:stretch>
                    </p:blipFill>
                    <p:spPr>
                      <a:xfrm>
                        <a:off x="412948" y="0"/>
                        <a:ext cx="10772124" cy="7823549"/>
                      </a:xfrm>
                      <a:prstGeom prst="rect">
                        <a:avLst/>
                      </a:prstGeom>
                    </p:spPr>
                  </p:pic>
                </p:oleObj>
              </mc:Fallback>
            </mc:AlternateContent>
          </a:graphicData>
        </a:graphic>
      </p:graphicFrame>
    </p:spTree>
    <p:extLst>
      <p:ext uri="{BB962C8B-B14F-4D97-AF65-F5344CB8AC3E}">
        <p14:creationId xmlns:p14="http://schemas.microsoft.com/office/powerpoint/2010/main" val="279287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6146" name="Picture 2" descr="Geschäftsfrau fliegt auf Rakete Richtung erfolgreicher Zukunft">
            <a:extLst>
              <a:ext uri="{FF2B5EF4-FFF2-40B4-BE49-F238E27FC236}">
                <a16:creationId xmlns:a16="http://schemas.microsoft.com/office/drawing/2014/main" id="{6F64323B-3C4B-4148-A1A8-89DC1F1E6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001" y="4230"/>
            <a:ext cx="8611977" cy="574131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3;p1">
            <a:extLst>
              <a:ext uri="{FF2B5EF4-FFF2-40B4-BE49-F238E27FC236}">
                <a16:creationId xmlns:a16="http://schemas.microsoft.com/office/drawing/2014/main" id="{1D97BEFA-B6F0-4916-8CC2-8F2ACC2E2DE3}"/>
              </a:ext>
            </a:extLst>
          </p:cNvPr>
          <p:cNvSpPr/>
          <p:nvPr/>
        </p:nvSpPr>
        <p:spPr>
          <a:xfrm>
            <a:off x="426242" y="2524273"/>
            <a:ext cx="6834169" cy="3221274"/>
          </a:xfrm>
          <a:prstGeom prst="rect">
            <a:avLst/>
          </a:prstGeom>
          <a:solidFill>
            <a:srgbClr val="263984">
              <a:alpha val="79000"/>
            </a:srgbClr>
          </a:solidFill>
          <a:ln>
            <a:noFill/>
          </a:ln>
        </p:spPr>
        <p:txBody>
          <a:bodyPr spcFirstLastPara="1" wrap="square" lIns="121601" tIns="60784" rIns="121601" bIns="60784" anchor="ctr" anchorCtr="0">
            <a:noAutofit/>
          </a:bodyPr>
          <a:lstStyle/>
          <a:p>
            <a:pPr lvl="0">
              <a:lnSpc>
                <a:spcPct val="110000"/>
              </a:lnSpc>
            </a:pPr>
            <a:endParaRPr lang="es-ES_tradnl" sz="2394" dirty="0">
              <a:solidFill>
                <a:schemeClr val="lt1"/>
              </a:solidFill>
              <a:latin typeface="Calibri"/>
              <a:ea typeface="Century Gothic"/>
              <a:cs typeface="Calibri"/>
              <a:sym typeface="Century Gothic"/>
            </a:endParaRPr>
          </a:p>
          <a:p>
            <a:pPr marL="608107" indent="-608107">
              <a:lnSpc>
                <a:spcPct val="110000"/>
              </a:lnSpc>
              <a:buClr>
                <a:srgbClr val="33FDDD"/>
              </a:buClr>
              <a:buFont typeface="Arial" panose="020B0604020202020204" pitchFamily="34" charset="0"/>
              <a:buChar char="•"/>
            </a:pPr>
            <a:endParaRPr lang="es-ES_tradnl" sz="3725" b="1" dirty="0">
              <a:solidFill>
                <a:schemeClr val="lt1"/>
              </a:solidFill>
              <a:latin typeface="Calibri"/>
              <a:ea typeface="Century Gothic"/>
              <a:cs typeface="Calibri"/>
              <a:sym typeface="Century Gothic"/>
            </a:endParaRPr>
          </a:p>
          <a:p>
            <a:pPr marL="608107" indent="-608107">
              <a:lnSpc>
                <a:spcPct val="110000"/>
              </a:lnSpc>
              <a:buClr>
                <a:srgbClr val="33FDDD"/>
              </a:buClr>
              <a:buFont typeface="Arial" panose="020B0604020202020204" pitchFamily="34" charset="0"/>
              <a:buChar char="•"/>
            </a:pPr>
            <a:r>
              <a:rPr lang="es-ES_tradnl" sz="4256" b="1" dirty="0">
                <a:solidFill>
                  <a:schemeClr val="lt1"/>
                </a:solidFill>
                <a:latin typeface="Calibri"/>
                <a:ea typeface="Century Gothic"/>
                <a:cs typeface="Calibri"/>
                <a:sym typeface="Century Gothic"/>
              </a:rPr>
              <a:t>SOMOS</a:t>
            </a:r>
            <a:r>
              <a:rPr lang="es-ES_tradnl" sz="2659" dirty="0">
                <a:solidFill>
                  <a:schemeClr val="lt1"/>
                </a:solidFill>
                <a:latin typeface="Calibri"/>
                <a:ea typeface="Century Gothic"/>
                <a:cs typeface="Calibri"/>
                <a:sym typeface="Century Gothic"/>
              </a:rPr>
              <a:t> </a:t>
            </a:r>
            <a:r>
              <a:rPr lang="es-ES_tradnl" sz="2659" b="1" dirty="0">
                <a:solidFill>
                  <a:schemeClr val="lt1"/>
                </a:solidFill>
                <a:latin typeface="Calibri"/>
                <a:ea typeface="Century Gothic"/>
                <a:cs typeface="Calibri"/>
                <a:sym typeface="Century Gothic"/>
              </a:rPr>
              <a:t>un </a:t>
            </a:r>
            <a:r>
              <a:rPr lang="es-ES_tradnl" sz="3725" b="1" dirty="0">
                <a:solidFill>
                  <a:srgbClr val="FFFF00"/>
                </a:solidFill>
                <a:latin typeface="Calibri"/>
                <a:ea typeface="Century Gothic"/>
                <a:cs typeface="Calibri"/>
                <a:sym typeface="Century Gothic"/>
              </a:rPr>
              <a:t>INSTRUMENTO PÚBLICO</a:t>
            </a:r>
            <a:r>
              <a:rPr lang="es-ES_tradnl" sz="2659" b="1" dirty="0">
                <a:solidFill>
                  <a:schemeClr val="lt1"/>
                </a:solidFill>
                <a:latin typeface="Calibri"/>
                <a:ea typeface="Century Gothic"/>
                <a:cs typeface="Calibri"/>
                <a:sym typeface="Century Gothic"/>
              </a:rPr>
              <a:t>, de la Junta de Andalucía.</a:t>
            </a:r>
          </a:p>
          <a:p>
            <a:pPr marL="608107" indent="-608107">
              <a:lnSpc>
                <a:spcPct val="110000"/>
              </a:lnSpc>
              <a:buClr>
                <a:srgbClr val="33FDDD"/>
              </a:buClr>
              <a:buFont typeface="Arial" panose="020B0604020202020204" pitchFamily="34" charset="0"/>
              <a:buChar char="•"/>
            </a:pPr>
            <a:r>
              <a:rPr lang="es-ES_tradnl" sz="4256" b="1" dirty="0">
                <a:solidFill>
                  <a:schemeClr val="lt1"/>
                </a:solidFill>
                <a:latin typeface="Calibri"/>
                <a:ea typeface="Century Gothic"/>
                <a:cs typeface="Calibri"/>
                <a:sym typeface="Century Gothic"/>
              </a:rPr>
              <a:t>ESTAMOS</a:t>
            </a:r>
            <a:r>
              <a:rPr lang="es-ES_tradnl" sz="2659" b="1" dirty="0">
                <a:solidFill>
                  <a:schemeClr val="lt1"/>
                </a:solidFill>
                <a:latin typeface="Calibri"/>
                <a:ea typeface="Century Gothic"/>
                <a:cs typeface="Calibri"/>
                <a:sym typeface="Century Gothic"/>
              </a:rPr>
              <a:t> </a:t>
            </a:r>
            <a:r>
              <a:rPr lang="es-ES_tradnl" sz="3725" b="1" dirty="0">
                <a:solidFill>
                  <a:schemeClr val="bg1"/>
                </a:solidFill>
                <a:latin typeface="Calibri"/>
                <a:sym typeface="Century Gothic"/>
              </a:rPr>
              <a:t>para</a:t>
            </a:r>
            <a:r>
              <a:rPr lang="es-ES_tradnl" sz="3725" b="1" dirty="0">
                <a:solidFill>
                  <a:srgbClr val="FFFF00"/>
                </a:solidFill>
                <a:latin typeface="Calibri"/>
                <a:sym typeface="Century Gothic"/>
              </a:rPr>
              <a:t> AYUDARTE </a:t>
            </a:r>
            <a:r>
              <a:rPr lang="es-ES_tradnl" sz="3725" b="1" dirty="0">
                <a:solidFill>
                  <a:schemeClr val="bg1"/>
                </a:solidFill>
                <a:latin typeface="Calibri"/>
                <a:sym typeface="Century Gothic"/>
              </a:rPr>
              <a:t>a</a:t>
            </a:r>
            <a:r>
              <a:rPr lang="es-ES_tradnl" sz="3725" b="1" dirty="0">
                <a:solidFill>
                  <a:srgbClr val="FFFF00"/>
                </a:solidFill>
                <a:latin typeface="Calibri"/>
                <a:sym typeface="Century Gothic"/>
              </a:rPr>
              <a:t> </a:t>
            </a:r>
            <a:r>
              <a:rPr lang="es-ES_tradnl" sz="4789" b="1" dirty="0">
                <a:solidFill>
                  <a:srgbClr val="33FDDD"/>
                </a:solidFill>
                <a:latin typeface="Calibri"/>
                <a:sym typeface="Century Gothic"/>
              </a:rPr>
              <a:t>EMPEZAR</a:t>
            </a:r>
            <a:r>
              <a:rPr lang="es-ES_tradnl" sz="3725" b="1" dirty="0">
                <a:solidFill>
                  <a:schemeClr val="bg1"/>
                </a:solidFill>
                <a:latin typeface="Calibri"/>
                <a:sym typeface="Century Gothic"/>
              </a:rPr>
              <a:t>.</a:t>
            </a:r>
          </a:p>
          <a:p>
            <a:pPr algn="just">
              <a:lnSpc>
                <a:spcPct val="120000"/>
              </a:lnSpc>
              <a:spcBef>
                <a:spcPts val="457"/>
              </a:spcBef>
            </a:pPr>
            <a:endParaRPr lang="es-ES_tradnl" sz="2394" b="1" dirty="0">
              <a:solidFill>
                <a:srgbClr val="006699"/>
              </a:solidFill>
              <a:latin typeface="Calibri"/>
              <a:ea typeface="Century Gothic"/>
              <a:cs typeface="Calibri"/>
              <a:sym typeface="Century Gothic"/>
            </a:endParaRPr>
          </a:p>
          <a:p>
            <a:pPr algn="just">
              <a:lnSpc>
                <a:spcPct val="120000"/>
              </a:lnSpc>
              <a:spcBef>
                <a:spcPts val="457"/>
              </a:spcBef>
            </a:pPr>
            <a:r>
              <a:rPr lang="es-ES_tradnl" sz="2394" dirty="0">
                <a:solidFill>
                  <a:schemeClr val="lt1"/>
                </a:solidFill>
                <a:latin typeface="Calibri"/>
                <a:ea typeface="Century Gothic"/>
                <a:cs typeface="Calibri"/>
                <a:sym typeface="Century Gothic"/>
              </a:rPr>
              <a:t>.</a:t>
            </a:r>
            <a:endParaRPr lang="es-ES_tradnl" sz="2394" dirty="0">
              <a:latin typeface="Calibri"/>
              <a:cs typeface="Calibri"/>
            </a:endParaRPr>
          </a:p>
        </p:txBody>
      </p:sp>
      <p:sp>
        <p:nvSpPr>
          <p:cNvPr id="2" name="Rectángulo 1">
            <a:extLst>
              <a:ext uri="{FF2B5EF4-FFF2-40B4-BE49-F238E27FC236}">
                <a16:creationId xmlns:a16="http://schemas.microsoft.com/office/drawing/2014/main" id="{2BF0893B-75B0-44CB-BBC7-4102AE994C87}"/>
              </a:ext>
            </a:extLst>
          </p:cNvPr>
          <p:cNvSpPr/>
          <p:nvPr/>
        </p:nvSpPr>
        <p:spPr>
          <a:xfrm>
            <a:off x="409807" y="167175"/>
            <a:ext cx="7035280" cy="2253759"/>
          </a:xfrm>
          <a:prstGeom prst="rect">
            <a:avLst/>
          </a:prstGeom>
        </p:spPr>
        <p:txBody>
          <a:bodyPr wrap="square">
            <a:spAutoFit/>
          </a:bodyPr>
          <a:lstStyle/>
          <a:p>
            <a:pPr lvl="0">
              <a:lnSpc>
                <a:spcPct val="110000"/>
              </a:lnSpc>
            </a:pPr>
            <a:endParaRPr lang="es-ES_tradnl" sz="2394" b="1" dirty="0">
              <a:solidFill>
                <a:srgbClr val="33FDDD"/>
              </a:solidFill>
              <a:latin typeface="Calibri"/>
              <a:ea typeface="Century Gothic"/>
              <a:cs typeface="Calibri"/>
              <a:sym typeface="Century Gothic"/>
            </a:endParaRPr>
          </a:p>
          <a:p>
            <a:pPr lvl="0">
              <a:lnSpc>
                <a:spcPct val="110000"/>
              </a:lnSpc>
            </a:pPr>
            <a:r>
              <a:rPr lang="es-ES_tradnl" sz="5320" b="1" dirty="0">
                <a:solidFill>
                  <a:srgbClr val="001D79"/>
                </a:solidFill>
                <a:latin typeface="Calibri"/>
                <a:ea typeface="Century Gothic"/>
                <a:cs typeface="Calibri"/>
                <a:sym typeface="Century Gothic"/>
              </a:rPr>
              <a:t>¿Qué es Andalucía Emprende?</a:t>
            </a:r>
          </a:p>
        </p:txBody>
      </p:sp>
      <p:pic>
        <p:nvPicPr>
          <p:cNvPr id="3" name="Imagen 2">
            <a:extLst>
              <a:ext uri="{FF2B5EF4-FFF2-40B4-BE49-F238E27FC236}">
                <a16:creationId xmlns:a16="http://schemas.microsoft.com/office/drawing/2014/main" id="{280C3D88-DD6C-7AC6-7C70-5CE30D095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552" y="5798237"/>
            <a:ext cx="7076974" cy="10682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4CA7202-3C18-49CF-A4C7-1548A577EABE}"/>
              </a:ext>
            </a:extLst>
          </p:cNvPr>
          <p:cNvPicPr>
            <a:picLocks noChangeAspect="1"/>
          </p:cNvPicPr>
          <p:nvPr/>
        </p:nvPicPr>
        <p:blipFill>
          <a:blip r:embed="rId3"/>
          <a:stretch>
            <a:fillRect/>
          </a:stretch>
        </p:blipFill>
        <p:spPr>
          <a:xfrm>
            <a:off x="-1060240" y="4228"/>
            <a:ext cx="13244723" cy="6849544"/>
          </a:xfrm>
          <a:prstGeom prst="rect">
            <a:avLst/>
          </a:prstGeom>
        </p:spPr>
      </p:pic>
    </p:spTree>
    <p:extLst>
      <p:ext uri="{BB962C8B-B14F-4D97-AF65-F5344CB8AC3E}">
        <p14:creationId xmlns:p14="http://schemas.microsoft.com/office/powerpoint/2010/main" val="102955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91;p113">
            <a:extLst>
              <a:ext uri="{FF2B5EF4-FFF2-40B4-BE49-F238E27FC236}">
                <a16:creationId xmlns:a16="http://schemas.microsoft.com/office/drawing/2014/main" id="{B28A96B9-519B-4530-9698-3FFFDBE83A3E}"/>
              </a:ext>
            </a:extLst>
          </p:cNvPr>
          <p:cNvPicPr preferRelativeResize="0"/>
          <p:nvPr/>
        </p:nvPicPr>
        <p:blipFill rotWithShape="1">
          <a:blip r:embed="rId3" cstate="print">
            <a:alphaModFix/>
          </a:blip>
          <a:srcRect/>
          <a:stretch/>
        </p:blipFill>
        <p:spPr>
          <a:xfrm>
            <a:off x="806805" y="1"/>
            <a:ext cx="10560438" cy="5796203"/>
          </a:xfrm>
          <a:prstGeom prst="rect">
            <a:avLst/>
          </a:prstGeom>
          <a:noFill/>
          <a:ln>
            <a:noFill/>
          </a:ln>
        </p:spPr>
      </p:pic>
    </p:spTree>
    <p:extLst>
      <p:ext uri="{BB962C8B-B14F-4D97-AF65-F5344CB8AC3E}">
        <p14:creationId xmlns:p14="http://schemas.microsoft.com/office/powerpoint/2010/main" val="11114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75F4EF6-8218-45EB-B7B3-868F3080E083}"/>
              </a:ext>
            </a:extLst>
          </p:cNvPr>
          <p:cNvPicPr>
            <a:picLocks noChangeAspect="1"/>
          </p:cNvPicPr>
          <p:nvPr/>
        </p:nvPicPr>
        <p:blipFill>
          <a:blip r:embed="rId3"/>
          <a:stretch>
            <a:fillRect/>
          </a:stretch>
        </p:blipFill>
        <p:spPr>
          <a:xfrm>
            <a:off x="-135484" y="1"/>
            <a:ext cx="316766" cy="6980615"/>
          </a:xfrm>
          <a:prstGeom prst="rect">
            <a:avLst/>
          </a:prstGeom>
        </p:spPr>
      </p:pic>
      <p:sp>
        <p:nvSpPr>
          <p:cNvPr id="4" name="Rectángulo 3">
            <a:extLst>
              <a:ext uri="{FF2B5EF4-FFF2-40B4-BE49-F238E27FC236}">
                <a16:creationId xmlns:a16="http://schemas.microsoft.com/office/drawing/2014/main" id="{D3680610-2487-489C-A44C-FC6ACB165E9E}"/>
              </a:ext>
            </a:extLst>
          </p:cNvPr>
          <p:cNvSpPr/>
          <p:nvPr/>
        </p:nvSpPr>
        <p:spPr>
          <a:xfrm rot="16200000">
            <a:off x="1799951" y="405314"/>
            <a:ext cx="175755" cy="1731127"/>
          </a:xfrm>
          <a:prstGeom prst="rect">
            <a:avLst/>
          </a:prstGeom>
          <a:solidFill>
            <a:srgbClr val="50BF99"/>
          </a:solidFill>
          <a:ln>
            <a:solidFill>
              <a:srgbClr val="50B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7"/>
          </a:p>
        </p:txBody>
      </p:sp>
      <p:sp>
        <p:nvSpPr>
          <p:cNvPr id="5" name="Rectángulo 4">
            <a:extLst>
              <a:ext uri="{FF2B5EF4-FFF2-40B4-BE49-F238E27FC236}">
                <a16:creationId xmlns:a16="http://schemas.microsoft.com/office/drawing/2014/main" id="{627522CF-1ECA-463D-86DF-5AC91CF15387}"/>
              </a:ext>
            </a:extLst>
          </p:cNvPr>
          <p:cNvSpPr/>
          <p:nvPr/>
        </p:nvSpPr>
        <p:spPr>
          <a:xfrm>
            <a:off x="920790" y="497519"/>
            <a:ext cx="2215671" cy="666208"/>
          </a:xfrm>
          <a:prstGeom prst="rect">
            <a:avLst/>
          </a:prstGeom>
        </p:spPr>
        <p:txBody>
          <a:bodyPr wrap="none">
            <a:spAutoFit/>
          </a:bodyPr>
          <a:lstStyle/>
          <a:p>
            <a:r>
              <a:rPr lang="es-ES" sz="3729" b="1" kern="0" dirty="0">
                <a:solidFill>
                  <a:srgbClr val="263984"/>
                </a:solidFill>
                <a:latin typeface="Asul" panose="020B0604020202020204" charset="0"/>
                <a:ea typeface="Arial"/>
                <a:cs typeface="Arial"/>
                <a:sym typeface="Arial"/>
              </a:rPr>
              <a:t>Concursos</a:t>
            </a:r>
          </a:p>
        </p:txBody>
      </p:sp>
      <p:sp>
        <p:nvSpPr>
          <p:cNvPr id="7" name="Rectángulo 6">
            <a:extLst>
              <a:ext uri="{FF2B5EF4-FFF2-40B4-BE49-F238E27FC236}">
                <a16:creationId xmlns:a16="http://schemas.microsoft.com/office/drawing/2014/main" id="{027BFACA-AE2C-46BC-B90B-190E6CAAF382}"/>
              </a:ext>
            </a:extLst>
          </p:cNvPr>
          <p:cNvSpPr/>
          <p:nvPr/>
        </p:nvSpPr>
        <p:spPr>
          <a:xfrm>
            <a:off x="6302170" y="3472531"/>
            <a:ext cx="5676143" cy="1567737"/>
          </a:xfrm>
          <a:prstGeom prst="rect">
            <a:avLst/>
          </a:prstGeom>
        </p:spPr>
        <p:txBody>
          <a:bodyPr wrap="square">
            <a:spAutoFit/>
          </a:bodyPr>
          <a:lstStyle/>
          <a:p>
            <a:r>
              <a:rPr lang="es-ES" sz="1598" dirty="0">
                <a:solidFill>
                  <a:srgbClr val="707173"/>
                </a:solidFill>
                <a:latin typeface="Droid Sans"/>
              </a:rPr>
              <a:t>Este nuevo curso el Gran Quiz 🚀de Empezar tendrá versión online en IG y TIKTOK.</a:t>
            </a:r>
          </a:p>
          <a:p>
            <a:r>
              <a:rPr lang="es-ES" sz="1598" dirty="0">
                <a:solidFill>
                  <a:srgbClr val="707173"/>
                </a:solidFill>
                <a:latin typeface="Droid Sans"/>
              </a:rPr>
              <a:t>Presentado por nuestra </a:t>
            </a:r>
            <a:r>
              <a:rPr lang="es-ES" sz="1598" dirty="0" err="1">
                <a:solidFill>
                  <a:srgbClr val="707173"/>
                </a:solidFill>
                <a:latin typeface="Droid Sans"/>
              </a:rPr>
              <a:t>Tiktoker</a:t>
            </a:r>
            <a:r>
              <a:rPr lang="es-ES" sz="1598" dirty="0">
                <a:solidFill>
                  <a:srgbClr val="707173"/>
                </a:solidFill>
                <a:latin typeface="Droid Sans"/>
              </a:rPr>
              <a:t> @monicam0li , este año promete ser más emocionante, didáctico y divertido.</a:t>
            </a:r>
          </a:p>
          <a:p>
            <a:r>
              <a:rPr lang="es-ES" sz="1598" dirty="0">
                <a:solidFill>
                  <a:srgbClr val="707173"/>
                </a:solidFill>
                <a:latin typeface="Droid Sans"/>
              </a:rPr>
              <a:t>¡Apunta las fechas y no te lo pierdas! </a:t>
            </a:r>
          </a:p>
          <a:p>
            <a:r>
              <a:rPr lang="es-ES" sz="1598" dirty="0">
                <a:solidFill>
                  <a:srgbClr val="707173"/>
                </a:solidFill>
                <a:latin typeface="Droid Sans"/>
              </a:rPr>
              <a:t>Podrás seguirlo en directo en nuestro </a:t>
            </a:r>
            <a:r>
              <a:rPr lang="es-ES" sz="1598" dirty="0" err="1">
                <a:solidFill>
                  <a:srgbClr val="707173"/>
                </a:solidFill>
                <a:latin typeface="Droid Sans"/>
              </a:rPr>
              <a:t>Instragram</a:t>
            </a:r>
            <a:r>
              <a:rPr lang="es-ES" sz="1598" dirty="0">
                <a:solidFill>
                  <a:srgbClr val="707173"/>
                </a:solidFill>
                <a:latin typeface="Droid Sans"/>
              </a:rPr>
              <a:t> y en </a:t>
            </a:r>
            <a:r>
              <a:rPr lang="es-ES" sz="1598" dirty="0" err="1">
                <a:solidFill>
                  <a:srgbClr val="707173"/>
                </a:solidFill>
                <a:latin typeface="Droid Sans"/>
              </a:rPr>
              <a:t>TikTok</a:t>
            </a:r>
            <a:r>
              <a:rPr lang="es-ES" sz="1598" dirty="0">
                <a:solidFill>
                  <a:srgbClr val="707173"/>
                </a:solidFill>
                <a:latin typeface="Droid Sans"/>
              </a:rPr>
              <a:t>.</a:t>
            </a:r>
            <a:endParaRPr lang="es-ES" sz="1598" dirty="0"/>
          </a:p>
        </p:txBody>
      </p:sp>
      <p:sp>
        <p:nvSpPr>
          <p:cNvPr id="8" name="Rectángulo 7">
            <a:extLst>
              <a:ext uri="{FF2B5EF4-FFF2-40B4-BE49-F238E27FC236}">
                <a16:creationId xmlns:a16="http://schemas.microsoft.com/office/drawing/2014/main" id="{121E9798-EFAB-4FF9-82B3-87A6F9F8E759}"/>
              </a:ext>
            </a:extLst>
          </p:cNvPr>
          <p:cNvSpPr/>
          <p:nvPr/>
        </p:nvSpPr>
        <p:spPr>
          <a:xfrm>
            <a:off x="6477118" y="2849076"/>
            <a:ext cx="5676143" cy="461217"/>
          </a:xfrm>
          <a:prstGeom prst="rect">
            <a:avLst/>
          </a:prstGeom>
        </p:spPr>
        <p:txBody>
          <a:bodyPr wrap="square">
            <a:spAutoFit/>
          </a:bodyPr>
          <a:lstStyle/>
          <a:p>
            <a:r>
              <a:rPr lang="es-ES" sz="2397" dirty="0">
                <a:solidFill>
                  <a:srgbClr val="707173"/>
                </a:solidFill>
                <a:latin typeface="Droid Sans"/>
              </a:rPr>
              <a:t>Gran Quiz 🚀de Empezar</a:t>
            </a:r>
            <a:endParaRPr lang="es-ES" sz="2397" dirty="0"/>
          </a:p>
        </p:txBody>
      </p:sp>
      <p:pic>
        <p:nvPicPr>
          <p:cNvPr id="9" name="Imagen 8">
            <a:extLst>
              <a:ext uri="{FF2B5EF4-FFF2-40B4-BE49-F238E27FC236}">
                <a16:creationId xmlns:a16="http://schemas.microsoft.com/office/drawing/2014/main" id="{D155D2DF-C79C-5899-8A1A-83A6DCAF84DB}"/>
              </a:ext>
            </a:extLst>
          </p:cNvPr>
          <p:cNvPicPr>
            <a:picLocks noChangeAspect="1"/>
          </p:cNvPicPr>
          <p:nvPr/>
        </p:nvPicPr>
        <p:blipFill>
          <a:blip r:embed="rId4"/>
          <a:stretch>
            <a:fillRect/>
          </a:stretch>
        </p:blipFill>
        <p:spPr>
          <a:xfrm>
            <a:off x="9140242" y="415457"/>
            <a:ext cx="1894609" cy="1886598"/>
          </a:xfrm>
          <a:prstGeom prst="rect">
            <a:avLst/>
          </a:prstGeom>
        </p:spPr>
      </p:pic>
      <p:pic>
        <p:nvPicPr>
          <p:cNvPr id="2" name="Imagen 1">
            <a:extLst>
              <a:ext uri="{FF2B5EF4-FFF2-40B4-BE49-F238E27FC236}">
                <a16:creationId xmlns:a16="http://schemas.microsoft.com/office/drawing/2014/main" id="{A3B9A15E-D7E8-3C71-8508-688117E9758F}"/>
              </a:ext>
            </a:extLst>
          </p:cNvPr>
          <p:cNvPicPr>
            <a:picLocks noChangeAspect="1"/>
          </p:cNvPicPr>
          <p:nvPr/>
        </p:nvPicPr>
        <p:blipFill>
          <a:blip r:embed="rId5"/>
          <a:stretch>
            <a:fillRect/>
          </a:stretch>
        </p:blipFill>
        <p:spPr>
          <a:xfrm>
            <a:off x="1157149" y="1392185"/>
            <a:ext cx="4167560" cy="4196245"/>
          </a:xfrm>
          <a:prstGeom prst="rect">
            <a:avLst/>
          </a:prstGeom>
        </p:spPr>
      </p:pic>
      <p:sp>
        <p:nvSpPr>
          <p:cNvPr id="10" name="CuadroTexto 9">
            <a:extLst>
              <a:ext uri="{FF2B5EF4-FFF2-40B4-BE49-F238E27FC236}">
                <a16:creationId xmlns:a16="http://schemas.microsoft.com/office/drawing/2014/main" id="{93EA621B-8624-10EE-6374-BD81C4AE5AAD}"/>
              </a:ext>
            </a:extLst>
          </p:cNvPr>
          <p:cNvSpPr txBox="1"/>
          <p:nvPr/>
        </p:nvSpPr>
        <p:spPr>
          <a:xfrm>
            <a:off x="6094379" y="5219098"/>
            <a:ext cx="6441620" cy="369332"/>
          </a:xfrm>
          <a:prstGeom prst="rect">
            <a:avLst/>
          </a:prstGeom>
          <a:noFill/>
        </p:spPr>
        <p:txBody>
          <a:bodyPr wrap="square">
            <a:spAutoFit/>
          </a:bodyPr>
          <a:lstStyle/>
          <a:p>
            <a:pPr marL="167662">
              <a:spcAft>
                <a:spcPts val="799"/>
              </a:spcAft>
            </a:pPr>
            <a:r>
              <a:rPr lang="es-ES" b="1" dirty="0">
                <a:solidFill>
                  <a:srgbClr val="50BF99"/>
                </a:solidFill>
                <a:latin typeface="Arial"/>
                <a:ea typeface="Arial"/>
                <a:cs typeface="Arial"/>
                <a:sym typeface="Arial"/>
              </a:rPr>
              <a:t>20</a:t>
            </a:r>
            <a:r>
              <a:rPr lang="es-ES" sz="1800" b="1" dirty="0">
                <a:solidFill>
                  <a:srgbClr val="50BF99"/>
                </a:solidFill>
                <a:latin typeface="Arial"/>
                <a:ea typeface="Arial"/>
                <a:cs typeface="Arial"/>
                <a:sym typeface="Arial"/>
              </a:rPr>
              <a:t> de Noviembre </a:t>
            </a:r>
            <a:r>
              <a:rPr lang="es-ES" b="1" dirty="0">
                <a:solidFill>
                  <a:srgbClr val="000000"/>
                </a:solidFill>
                <a:latin typeface="Arial"/>
                <a:ea typeface="Arial"/>
                <a:cs typeface="Arial"/>
                <a:sym typeface="Arial"/>
              </a:rPr>
              <a:t> a las 12:00h.</a:t>
            </a:r>
            <a:r>
              <a:rPr lang="es-ES" sz="1800" b="1" dirty="0">
                <a:solidFill>
                  <a:srgbClr val="000000"/>
                </a:solidFill>
                <a:latin typeface="Arial"/>
                <a:ea typeface="Arial"/>
                <a:cs typeface="Arial"/>
                <a:sym typeface="Arial"/>
              </a:rPr>
              <a:t> </a:t>
            </a:r>
            <a:endParaRPr lang="es-ES" sz="1200" dirty="0"/>
          </a:p>
        </p:txBody>
      </p:sp>
    </p:spTree>
    <p:extLst>
      <p:ext uri="{BB962C8B-B14F-4D97-AF65-F5344CB8AC3E}">
        <p14:creationId xmlns:p14="http://schemas.microsoft.com/office/powerpoint/2010/main" val="63677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C3C18A-78CD-4322-B6D9-5202BACF3D22}"/>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I</a:t>
            </a:r>
            <a:r>
              <a:rPr lang="es-ES" sz="2400" b="1" dirty="0">
                <a:solidFill>
                  <a:schemeClr val="accent1">
                    <a:lumMod val="75000"/>
                  </a:schemeClr>
                </a:solidFill>
                <a:latin typeface="Calibri" panose="020F0502020204030204" pitchFamily="34" charset="0"/>
              </a:rPr>
              <a:t>I Encuentro JÓVENES EMPRENDEDORES IES Zaidín-Vergeles </a:t>
            </a:r>
            <a:endParaRPr lang="es-ES" sz="2400" b="1" dirty="0">
              <a:solidFill>
                <a:schemeClr val="accent1">
                  <a:lumMod val="75000"/>
                </a:schemeClr>
              </a:solidFill>
            </a:endParaRPr>
          </a:p>
        </p:txBody>
      </p:sp>
      <p:pic>
        <p:nvPicPr>
          <p:cNvPr id="3" name="Imagen 2">
            <a:extLst>
              <a:ext uri="{FF2B5EF4-FFF2-40B4-BE49-F238E27FC236}">
                <a16:creationId xmlns:a16="http://schemas.microsoft.com/office/drawing/2014/main" id="{DC25577D-8E6D-4EE1-B198-C9892A8B15E3}"/>
              </a:ext>
            </a:extLst>
          </p:cNvPr>
          <p:cNvPicPr>
            <a:picLocks noChangeAspect="1"/>
          </p:cNvPicPr>
          <p:nvPr/>
        </p:nvPicPr>
        <p:blipFill>
          <a:blip r:embed="rId3"/>
          <a:stretch>
            <a:fillRect/>
          </a:stretch>
        </p:blipFill>
        <p:spPr>
          <a:xfrm>
            <a:off x="10261372" y="220941"/>
            <a:ext cx="1794635" cy="923857"/>
          </a:xfrm>
          <a:prstGeom prst="rect">
            <a:avLst/>
          </a:prstGeom>
        </p:spPr>
      </p:pic>
      <p:pic>
        <p:nvPicPr>
          <p:cNvPr id="4" name="Imagen 3">
            <a:extLst>
              <a:ext uri="{FF2B5EF4-FFF2-40B4-BE49-F238E27FC236}">
                <a16:creationId xmlns:a16="http://schemas.microsoft.com/office/drawing/2014/main" id="{C3E29CBF-B139-4E65-BBAD-61929BF86140}"/>
              </a:ext>
            </a:extLst>
          </p:cNvPr>
          <p:cNvPicPr>
            <a:picLocks noChangeAspect="1"/>
          </p:cNvPicPr>
          <p:nvPr/>
        </p:nvPicPr>
        <p:blipFill>
          <a:blip r:embed="rId4">
            <a:lum bright="70000" contrast="-70000"/>
          </a:blip>
          <a:stretch>
            <a:fillRect/>
          </a:stretch>
        </p:blipFill>
        <p:spPr>
          <a:xfrm>
            <a:off x="135993" y="1061371"/>
            <a:ext cx="5745233" cy="2601164"/>
          </a:xfrm>
          <a:prstGeom prst="rect">
            <a:avLst/>
          </a:prstGeom>
        </p:spPr>
      </p:pic>
      <p:sp>
        <p:nvSpPr>
          <p:cNvPr id="5" name="Rectangle 9">
            <a:extLst>
              <a:ext uri="{FF2B5EF4-FFF2-40B4-BE49-F238E27FC236}">
                <a16:creationId xmlns:a16="http://schemas.microsoft.com/office/drawing/2014/main" id="{43621C9F-530D-4F81-ABE6-8CD22D3CE53A}"/>
              </a:ext>
            </a:extLst>
          </p:cNvPr>
          <p:cNvSpPr/>
          <p:nvPr/>
        </p:nvSpPr>
        <p:spPr>
          <a:xfrm>
            <a:off x="2869659" y="1848332"/>
            <a:ext cx="8560341"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r>
              <a:rPr lang="en-US" sz="3600" b="1" dirty="0">
                <a:solidFill>
                  <a:schemeClr val="bg1"/>
                </a:solidFill>
              </a:rPr>
              <a:t>                  </a:t>
            </a:r>
            <a:r>
              <a:rPr lang="en-US" sz="3600" b="1" dirty="0">
                <a:solidFill>
                  <a:srgbClr val="B2DC19"/>
                </a:solidFill>
              </a:rPr>
              <a:t>OBJETIVOS:</a:t>
            </a:r>
          </a:p>
          <a:p>
            <a:endParaRPr lang="en-US" sz="3600" b="1" dirty="0">
              <a:solidFill>
                <a:srgbClr val="B2DC19"/>
              </a:solidFill>
            </a:endParaRPr>
          </a:p>
          <a:p>
            <a:pPr marL="457200" indent="-457200">
              <a:buFontTx/>
              <a:buAutoNum type="arabicPeriod"/>
            </a:pPr>
            <a:r>
              <a:rPr lang="es-ES" sz="2000" b="1" dirty="0">
                <a:solidFill>
                  <a:srgbClr val="B2DC19"/>
                </a:solidFill>
              </a:rPr>
              <a:t>POR QUÉ </a:t>
            </a:r>
            <a:r>
              <a:rPr lang="es-ES" sz="2000" b="1" dirty="0">
                <a:solidFill>
                  <a:schemeClr val="bg1"/>
                </a:solidFill>
              </a:rPr>
              <a:t>es importante el Emprendimiento.</a:t>
            </a:r>
          </a:p>
          <a:p>
            <a:pPr marL="457200" indent="-457200">
              <a:buAutoNum type="arabicPeriod"/>
            </a:pPr>
            <a:endParaRPr lang="es-ES" sz="2000" b="1" dirty="0">
              <a:solidFill>
                <a:schemeClr val="bg1"/>
              </a:solidFill>
            </a:endParaRPr>
          </a:p>
          <a:p>
            <a:pPr marL="457200" indent="-457200">
              <a:buAutoNum type="arabicPeriod"/>
            </a:pPr>
            <a:r>
              <a:rPr lang="es-ES" sz="2000" b="1" dirty="0">
                <a:solidFill>
                  <a:srgbClr val="B2DC19"/>
                </a:solidFill>
              </a:rPr>
              <a:t>QUÉ</a:t>
            </a:r>
            <a:r>
              <a:rPr lang="es-ES" sz="2000" b="1" dirty="0">
                <a:solidFill>
                  <a:schemeClr val="bg1"/>
                </a:solidFill>
              </a:rPr>
              <a:t> necesidades tiene un emprendedor.</a:t>
            </a:r>
          </a:p>
          <a:p>
            <a:pPr marL="457200" indent="-457200">
              <a:buAutoNum type="arabicPeriod"/>
            </a:pPr>
            <a:endParaRPr lang="es-ES" sz="2000" b="1" dirty="0">
              <a:solidFill>
                <a:schemeClr val="bg1"/>
              </a:solidFill>
            </a:endParaRPr>
          </a:p>
          <a:p>
            <a:pPr marL="457200" indent="-457200">
              <a:buAutoNum type="arabicPeriod"/>
            </a:pPr>
            <a:r>
              <a:rPr lang="es-ES" sz="2000" b="1" dirty="0">
                <a:solidFill>
                  <a:srgbClr val="B2DC19"/>
                </a:solidFill>
              </a:rPr>
              <a:t>CÓMO </a:t>
            </a:r>
            <a:r>
              <a:rPr lang="es-ES" sz="2000" b="1" dirty="0">
                <a:solidFill>
                  <a:schemeClr val="bg1"/>
                </a:solidFill>
              </a:rPr>
              <a:t>podemos ayudar desde las diferentes instituciones públicas y privadas. </a:t>
            </a:r>
            <a:endParaRPr lang="en-US" sz="1200" b="1" dirty="0">
              <a:solidFill>
                <a:schemeClr val="bg1"/>
              </a:solidFill>
            </a:endParaRPr>
          </a:p>
        </p:txBody>
      </p:sp>
    </p:spTree>
    <p:extLst>
      <p:ext uri="{BB962C8B-B14F-4D97-AF65-F5344CB8AC3E}">
        <p14:creationId xmlns:p14="http://schemas.microsoft.com/office/powerpoint/2010/main" val="342934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75F4EF6-8218-45EB-B7B3-868F3080E083}"/>
              </a:ext>
            </a:extLst>
          </p:cNvPr>
          <p:cNvPicPr>
            <a:picLocks noChangeAspect="1"/>
          </p:cNvPicPr>
          <p:nvPr/>
        </p:nvPicPr>
        <p:blipFill>
          <a:blip r:embed="rId3"/>
          <a:stretch>
            <a:fillRect/>
          </a:stretch>
        </p:blipFill>
        <p:spPr>
          <a:xfrm>
            <a:off x="-135484" y="1"/>
            <a:ext cx="316766" cy="6980615"/>
          </a:xfrm>
          <a:prstGeom prst="rect">
            <a:avLst/>
          </a:prstGeom>
        </p:spPr>
      </p:pic>
      <p:sp>
        <p:nvSpPr>
          <p:cNvPr id="4" name="Rectángulo 3">
            <a:extLst>
              <a:ext uri="{FF2B5EF4-FFF2-40B4-BE49-F238E27FC236}">
                <a16:creationId xmlns:a16="http://schemas.microsoft.com/office/drawing/2014/main" id="{D3680610-2487-489C-A44C-FC6ACB165E9E}"/>
              </a:ext>
            </a:extLst>
          </p:cNvPr>
          <p:cNvSpPr/>
          <p:nvPr/>
        </p:nvSpPr>
        <p:spPr>
          <a:xfrm rot="16200000">
            <a:off x="1799951" y="405314"/>
            <a:ext cx="175755" cy="1731127"/>
          </a:xfrm>
          <a:prstGeom prst="rect">
            <a:avLst/>
          </a:prstGeom>
          <a:solidFill>
            <a:srgbClr val="50BF99"/>
          </a:solidFill>
          <a:ln>
            <a:solidFill>
              <a:srgbClr val="50BF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7"/>
          </a:p>
        </p:txBody>
      </p:sp>
      <p:sp>
        <p:nvSpPr>
          <p:cNvPr id="5" name="Rectángulo 4">
            <a:extLst>
              <a:ext uri="{FF2B5EF4-FFF2-40B4-BE49-F238E27FC236}">
                <a16:creationId xmlns:a16="http://schemas.microsoft.com/office/drawing/2014/main" id="{627522CF-1ECA-463D-86DF-5AC91CF15387}"/>
              </a:ext>
            </a:extLst>
          </p:cNvPr>
          <p:cNvSpPr/>
          <p:nvPr/>
        </p:nvSpPr>
        <p:spPr>
          <a:xfrm>
            <a:off x="920790" y="497519"/>
            <a:ext cx="2215671" cy="666208"/>
          </a:xfrm>
          <a:prstGeom prst="rect">
            <a:avLst/>
          </a:prstGeom>
        </p:spPr>
        <p:txBody>
          <a:bodyPr wrap="none">
            <a:spAutoFit/>
          </a:bodyPr>
          <a:lstStyle/>
          <a:p>
            <a:r>
              <a:rPr lang="es-ES" sz="3729" b="1" kern="0" dirty="0">
                <a:solidFill>
                  <a:srgbClr val="263984"/>
                </a:solidFill>
                <a:latin typeface="Asul" panose="020B0604020202020204" charset="0"/>
                <a:ea typeface="Arial"/>
                <a:cs typeface="Arial"/>
                <a:sym typeface="Arial"/>
              </a:rPr>
              <a:t>Concursos</a:t>
            </a:r>
          </a:p>
        </p:txBody>
      </p:sp>
      <p:sp>
        <p:nvSpPr>
          <p:cNvPr id="8" name="Forma en L 7">
            <a:extLst>
              <a:ext uri="{FF2B5EF4-FFF2-40B4-BE49-F238E27FC236}">
                <a16:creationId xmlns:a16="http://schemas.microsoft.com/office/drawing/2014/main" id="{83282689-6863-4517-B7B0-3B62E1327FFA}"/>
              </a:ext>
            </a:extLst>
          </p:cNvPr>
          <p:cNvSpPr/>
          <p:nvPr/>
        </p:nvSpPr>
        <p:spPr>
          <a:xfrm rot="16200000">
            <a:off x="11572584" y="3252761"/>
            <a:ext cx="445049" cy="420240"/>
          </a:xfrm>
          <a:prstGeom prst="corner">
            <a:avLst/>
          </a:prstGeom>
          <a:solidFill>
            <a:srgbClr val="50B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7"/>
          </a:p>
        </p:txBody>
      </p:sp>
      <p:sp>
        <p:nvSpPr>
          <p:cNvPr id="9" name="Forma en L 8">
            <a:extLst>
              <a:ext uri="{FF2B5EF4-FFF2-40B4-BE49-F238E27FC236}">
                <a16:creationId xmlns:a16="http://schemas.microsoft.com/office/drawing/2014/main" id="{FDE489F4-ABD1-4B78-A1BD-B6EDEEBC91DD}"/>
              </a:ext>
            </a:extLst>
          </p:cNvPr>
          <p:cNvSpPr/>
          <p:nvPr/>
        </p:nvSpPr>
        <p:spPr>
          <a:xfrm rot="10800000">
            <a:off x="11584988" y="287399"/>
            <a:ext cx="445049" cy="420240"/>
          </a:xfrm>
          <a:prstGeom prst="corner">
            <a:avLst/>
          </a:prstGeom>
          <a:solidFill>
            <a:srgbClr val="50B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397"/>
          </a:p>
        </p:txBody>
      </p:sp>
      <p:sp>
        <p:nvSpPr>
          <p:cNvPr id="20" name="Google Shape;11028;p92">
            <a:extLst>
              <a:ext uri="{FF2B5EF4-FFF2-40B4-BE49-F238E27FC236}">
                <a16:creationId xmlns:a16="http://schemas.microsoft.com/office/drawing/2014/main" id="{82650528-6AAB-48E3-8DED-132804DB46EC}"/>
              </a:ext>
            </a:extLst>
          </p:cNvPr>
          <p:cNvSpPr/>
          <p:nvPr/>
        </p:nvSpPr>
        <p:spPr>
          <a:xfrm>
            <a:off x="602146" y="2530185"/>
            <a:ext cx="596706" cy="489990"/>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rgbClr val="50BF99"/>
          </a:solidFill>
          <a:ln>
            <a:noFill/>
          </a:ln>
        </p:spPr>
        <p:txBody>
          <a:bodyPr spcFirstLastPara="1" wrap="square" lIns="121750" tIns="121750" rIns="121750" bIns="121750" anchor="ctr" anchorCtr="0">
            <a:noAutofit/>
          </a:bodyPr>
          <a:lstStyle/>
          <a:p>
            <a:endParaRPr sz="2397"/>
          </a:p>
        </p:txBody>
      </p:sp>
      <p:sp>
        <p:nvSpPr>
          <p:cNvPr id="24" name="Rectángulo 23">
            <a:extLst>
              <a:ext uri="{FF2B5EF4-FFF2-40B4-BE49-F238E27FC236}">
                <a16:creationId xmlns:a16="http://schemas.microsoft.com/office/drawing/2014/main" id="{08C25000-7F00-47FD-98B2-FD0C10DFB152}"/>
              </a:ext>
            </a:extLst>
          </p:cNvPr>
          <p:cNvSpPr/>
          <p:nvPr/>
        </p:nvSpPr>
        <p:spPr>
          <a:xfrm>
            <a:off x="1382567" y="2530186"/>
            <a:ext cx="4526321" cy="952953"/>
          </a:xfrm>
          <a:prstGeom prst="rect">
            <a:avLst/>
          </a:prstGeom>
        </p:spPr>
        <p:txBody>
          <a:bodyPr wrap="square">
            <a:spAutoFit/>
          </a:bodyPr>
          <a:lstStyle/>
          <a:p>
            <a:pPr marL="167662">
              <a:spcAft>
                <a:spcPts val="799"/>
              </a:spcAft>
            </a:pPr>
            <a:r>
              <a:rPr lang="es-ES" sz="1864" b="1" dirty="0">
                <a:solidFill>
                  <a:srgbClr val="50BF99"/>
                </a:solidFill>
                <a:latin typeface="Arial"/>
                <a:ea typeface="Arial"/>
                <a:cs typeface="Arial"/>
                <a:sym typeface="Arial"/>
              </a:rPr>
              <a:t>1 RETO</a:t>
            </a:r>
            <a:r>
              <a:rPr lang="es-ES" sz="1864" b="1" dirty="0">
                <a:solidFill>
                  <a:srgbClr val="000000"/>
                </a:solidFill>
                <a:latin typeface="Arial"/>
                <a:ea typeface="Arial"/>
                <a:cs typeface="Arial"/>
                <a:sym typeface="Arial"/>
              </a:rPr>
              <a:t> Una empresa andaluza, </a:t>
            </a:r>
            <a:r>
              <a:rPr lang="es-ES" sz="1864" b="1" dirty="0" err="1">
                <a:solidFill>
                  <a:srgbClr val="000000"/>
                </a:solidFill>
                <a:latin typeface="Arial"/>
                <a:ea typeface="Arial"/>
                <a:cs typeface="Arial"/>
                <a:sym typeface="Arial"/>
              </a:rPr>
              <a:t>MetamedicsVR</a:t>
            </a:r>
            <a:r>
              <a:rPr lang="es-ES" sz="1864" b="1" dirty="0">
                <a:solidFill>
                  <a:srgbClr val="000000"/>
                </a:solidFill>
                <a:latin typeface="Arial"/>
                <a:ea typeface="Arial"/>
                <a:cs typeface="Arial"/>
                <a:sym typeface="Arial"/>
              </a:rPr>
              <a:t>, lanzara un RETO relacionado con ODS.</a:t>
            </a:r>
            <a:endParaRPr lang="es-ES" sz="1332" dirty="0"/>
          </a:p>
        </p:txBody>
      </p:sp>
      <p:grpSp>
        <p:nvGrpSpPr>
          <p:cNvPr id="26" name="Google Shape;10492;p90">
            <a:extLst>
              <a:ext uri="{FF2B5EF4-FFF2-40B4-BE49-F238E27FC236}">
                <a16:creationId xmlns:a16="http://schemas.microsoft.com/office/drawing/2014/main" id="{9DE773EF-7BB0-49E8-A795-3E4F0784EC7E}"/>
              </a:ext>
            </a:extLst>
          </p:cNvPr>
          <p:cNvGrpSpPr/>
          <p:nvPr/>
        </p:nvGrpSpPr>
        <p:grpSpPr>
          <a:xfrm>
            <a:off x="811985" y="4825045"/>
            <a:ext cx="459164" cy="398263"/>
            <a:chOff x="4452900" y="861750"/>
            <a:chExt cx="489700" cy="424750"/>
          </a:xfrm>
          <a:solidFill>
            <a:srgbClr val="50BF99"/>
          </a:solidFill>
        </p:grpSpPr>
        <p:sp>
          <p:nvSpPr>
            <p:cNvPr id="27" name="Google Shape;10493;p90">
              <a:extLst>
                <a:ext uri="{FF2B5EF4-FFF2-40B4-BE49-F238E27FC236}">
                  <a16:creationId xmlns:a16="http://schemas.microsoft.com/office/drawing/2014/main" id="{683D0D52-F874-4E25-AF4B-5A38C39A3384}"/>
                </a:ext>
              </a:extLst>
            </p:cNvPr>
            <p:cNvSpPr/>
            <p:nvPr/>
          </p:nvSpPr>
          <p:spPr>
            <a:xfrm>
              <a:off x="4452900" y="861750"/>
              <a:ext cx="489700" cy="424750"/>
            </a:xfrm>
            <a:custGeom>
              <a:avLst/>
              <a:gdLst/>
              <a:ahLst/>
              <a:cxnLst/>
              <a:rect l="l" t="t" r="r" b="b"/>
              <a:pathLst>
                <a:path w="19588" h="16990" extrusionOk="0">
                  <a:moveTo>
                    <a:pt x="3660" y="1137"/>
                  </a:moveTo>
                  <a:cubicBezTo>
                    <a:pt x="4575" y="1137"/>
                    <a:pt x="5402" y="1687"/>
                    <a:pt x="5752" y="2532"/>
                  </a:cubicBezTo>
                  <a:cubicBezTo>
                    <a:pt x="6102" y="3380"/>
                    <a:pt x="5909" y="4353"/>
                    <a:pt x="5260" y="5002"/>
                  </a:cubicBezTo>
                  <a:cubicBezTo>
                    <a:pt x="4828" y="5434"/>
                    <a:pt x="4249" y="5664"/>
                    <a:pt x="3660" y="5664"/>
                  </a:cubicBezTo>
                  <a:cubicBezTo>
                    <a:pt x="3368" y="5664"/>
                    <a:pt x="3073" y="5607"/>
                    <a:pt x="2793" y="5491"/>
                  </a:cubicBezTo>
                  <a:cubicBezTo>
                    <a:pt x="1948" y="5141"/>
                    <a:pt x="1395" y="4317"/>
                    <a:pt x="1395" y="3402"/>
                  </a:cubicBezTo>
                  <a:cubicBezTo>
                    <a:pt x="1395" y="2149"/>
                    <a:pt x="2410" y="1137"/>
                    <a:pt x="3660" y="1137"/>
                  </a:cubicBezTo>
                  <a:close/>
                  <a:moveTo>
                    <a:pt x="10453" y="1137"/>
                  </a:moveTo>
                  <a:cubicBezTo>
                    <a:pt x="11043" y="1137"/>
                    <a:pt x="11622" y="1366"/>
                    <a:pt x="12054" y="1798"/>
                  </a:cubicBezTo>
                  <a:cubicBezTo>
                    <a:pt x="12703" y="2447"/>
                    <a:pt x="12896" y="3420"/>
                    <a:pt x="12546" y="4268"/>
                  </a:cubicBezTo>
                  <a:cubicBezTo>
                    <a:pt x="12196" y="5114"/>
                    <a:pt x="11368" y="5666"/>
                    <a:pt x="10453" y="5666"/>
                  </a:cubicBezTo>
                  <a:cubicBezTo>
                    <a:pt x="9203" y="5663"/>
                    <a:pt x="8189" y="4652"/>
                    <a:pt x="8189" y="3402"/>
                  </a:cubicBezTo>
                  <a:cubicBezTo>
                    <a:pt x="8189" y="2484"/>
                    <a:pt x="8741" y="1659"/>
                    <a:pt x="9587" y="1309"/>
                  </a:cubicBezTo>
                  <a:cubicBezTo>
                    <a:pt x="9867" y="1193"/>
                    <a:pt x="10161" y="1137"/>
                    <a:pt x="10453" y="1137"/>
                  </a:cubicBezTo>
                  <a:close/>
                  <a:moveTo>
                    <a:pt x="14983" y="9063"/>
                  </a:moveTo>
                  <a:lnTo>
                    <a:pt x="14983" y="13592"/>
                  </a:lnTo>
                  <a:lnTo>
                    <a:pt x="13850" y="13592"/>
                  </a:lnTo>
                  <a:lnTo>
                    <a:pt x="13850" y="9063"/>
                  </a:lnTo>
                  <a:close/>
                  <a:moveTo>
                    <a:pt x="18455" y="7276"/>
                  </a:moveTo>
                  <a:lnTo>
                    <a:pt x="18455" y="15377"/>
                  </a:lnTo>
                  <a:lnTo>
                    <a:pt x="16115" y="13849"/>
                  </a:lnTo>
                  <a:lnTo>
                    <a:pt x="16115" y="8803"/>
                  </a:lnTo>
                  <a:lnTo>
                    <a:pt x="18455" y="7276"/>
                  </a:lnTo>
                  <a:close/>
                  <a:moveTo>
                    <a:pt x="12153" y="6799"/>
                  </a:moveTo>
                  <a:cubicBezTo>
                    <a:pt x="12464" y="6799"/>
                    <a:pt x="12718" y="7049"/>
                    <a:pt x="12718" y="7363"/>
                  </a:cubicBezTo>
                  <a:lnTo>
                    <a:pt x="12718" y="15289"/>
                  </a:lnTo>
                  <a:cubicBezTo>
                    <a:pt x="12718" y="15603"/>
                    <a:pt x="12464" y="15857"/>
                    <a:pt x="12153" y="15857"/>
                  </a:cubicBezTo>
                  <a:lnTo>
                    <a:pt x="1963" y="15857"/>
                  </a:lnTo>
                  <a:cubicBezTo>
                    <a:pt x="1649" y="15857"/>
                    <a:pt x="1395" y="15603"/>
                    <a:pt x="1395" y="15289"/>
                  </a:cubicBezTo>
                  <a:lnTo>
                    <a:pt x="1395" y="7363"/>
                  </a:lnTo>
                  <a:cubicBezTo>
                    <a:pt x="1395" y="7049"/>
                    <a:pt x="1649" y="6799"/>
                    <a:pt x="1963" y="6799"/>
                  </a:cubicBezTo>
                  <a:close/>
                  <a:moveTo>
                    <a:pt x="3656" y="0"/>
                  </a:moveTo>
                  <a:cubicBezTo>
                    <a:pt x="3623" y="0"/>
                    <a:pt x="3590" y="1"/>
                    <a:pt x="3557" y="2"/>
                  </a:cubicBezTo>
                  <a:cubicBezTo>
                    <a:pt x="2198" y="44"/>
                    <a:pt x="997" y="889"/>
                    <a:pt x="498" y="2155"/>
                  </a:cubicBezTo>
                  <a:cubicBezTo>
                    <a:pt x="0" y="3417"/>
                    <a:pt x="305" y="4857"/>
                    <a:pt x="1271" y="5811"/>
                  </a:cubicBezTo>
                  <a:cubicBezTo>
                    <a:pt x="658" y="6086"/>
                    <a:pt x="263" y="6693"/>
                    <a:pt x="263" y="7363"/>
                  </a:cubicBezTo>
                  <a:lnTo>
                    <a:pt x="263" y="15289"/>
                  </a:lnTo>
                  <a:cubicBezTo>
                    <a:pt x="263" y="16228"/>
                    <a:pt x="1024" y="16986"/>
                    <a:pt x="1963" y="16989"/>
                  </a:cubicBezTo>
                  <a:lnTo>
                    <a:pt x="12153" y="16989"/>
                  </a:lnTo>
                  <a:cubicBezTo>
                    <a:pt x="13089" y="16986"/>
                    <a:pt x="13850" y="16228"/>
                    <a:pt x="13850" y="15289"/>
                  </a:cubicBezTo>
                  <a:lnTo>
                    <a:pt x="13850" y="14725"/>
                  </a:lnTo>
                  <a:lnTo>
                    <a:pt x="15381" y="14725"/>
                  </a:lnTo>
                  <a:lnTo>
                    <a:pt x="18712" y="16896"/>
                  </a:lnTo>
                  <a:cubicBezTo>
                    <a:pt x="18810" y="16959"/>
                    <a:pt x="18916" y="16988"/>
                    <a:pt x="19020" y="16988"/>
                  </a:cubicBezTo>
                  <a:cubicBezTo>
                    <a:pt x="19315" y="16988"/>
                    <a:pt x="19587" y="16754"/>
                    <a:pt x="19587" y="16422"/>
                  </a:cubicBezTo>
                  <a:lnTo>
                    <a:pt x="19587" y="6231"/>
                  </a:lnTo>
                  <a:cubicBezTo>
                    <a:pt x="19587" y="6023"/>
                    <a:pt x="19473" y="5832"/>
                    <a:pt x="19291" y="5733"/>
                  </a:cubicBezTo>
                  <a:cubicBezTo>
                    <a:pt x="19206" y="5687"/>
                    <a:pt x="19114" y="5664"/>
                    <a:pt x="19021" y="5664"/>
                  </a:cubicBezTo>
                  <a:cubicBezTo>
                    <a:pt x="18913" y="5664"/>
                    <a:pt x="18806" y="5695"/>
                    <a:pt x="18712" y="5757"/>
                  </a:cubicBezTo>
                  <a:lnTo>
                    <a:pt x="15381" y="7931"/>
                  </a:lnTo>
                  <a:lnTo>
                    <a:pt x="13850" y="7931"/>
                  </a:lnTo>
                  <a:lnTo>
                    <a:pt x="13850" y="7363"/>
                  </a:lnTo>
                  <a:cubicBezTo>
                    <a:pt x="13850" y="6693"/>
                    <a:pt x="13455" y="6086"/>
                    <a:pt x="12842" y="5811"/>
                  </a:cubicBezTo>
                  <a:cubicBezTo>
                    <a:pt x="13808" y="4857"/>
                    <a:pt x="14113" y="3417"/>
                    <a:pt x="13615" y="2155"/>
                  </a:cubicBezTo>
                  <a:cubicBezTo>
                    <a:pt x="13117" y="889"/>
                    <a:pt x="11915" y="44"/>
                    <a:pt x="10556" y="2"/>
                  </a:cubicBezTo>
                  <a:cubicBezTo>
                    <a:pt x="10523" y="1"/>
                    <a:pt x="10490" y="0"/>
                    <a:pt x="10457" y="0"/>
                  </a:cubicBezTo>
                  <a:cubicBezTo>
                    <a:pt x="9137" y="0"/>
                    <a:pt x="7933" y="763"/>
                    <a:pt x="7374" y="1967"/>
                  </a:cubicBezTo>
                  <a:cubicBezTo>
                    <a:pt x="6800" y="3199"/>
                    <a:pt x="7017" y="4652"/>
                    <a:pt x="7926" y="5666"/>
                  </a:cubicBezTo>
                  <a:lnTo>
                    <a:pt x="6190" y="5666"/>
                  </a:lnTo>
                  <a:cubicBezTo>
                    <a:pt x="7096" y="4652"/>
                    <a:pt x="7313" y="3199"/>
                    <a:pt x="6740" y="1967"/>
                  </a:cubicBezTo>
                  <a:cubicBezTo>
                    <a:pt x="6180" y="763"/>
                    <a:pt x="4976" y="0"/>
                    <a:pt x="3656" y="0"/>
                  </a:cubicBezTo>
                  <a:close/>
                </a:path>
              </a:pathLst>
            </a:custGeom>
            <a:grpFill/>
            <a:ln>
              <a:solidFill>
                <a:srgbClr val="00CC99"/>
              </a:solidFill>
            </a:ln>
          </p:spPr>
          <p:txBody>
            <a:bodyPr spcFirstLastPara="1" wrap="square" lIns="121750" tIns="121750" rIns="121750" bIns="121750" anchor="ctr" anchorCtr="0">
              <a:noAutofit/>
            </a:bodyPr>
            <a:lstStyle/>
            <a:p>
              <a:endParaRPr sz="2397">
                <a:solidFill>
                  <a:srgbClr val="435D74"/>
                </a:solidFill>
              </a:endParaRPr>
            </a:p>
          </p:txBody>
        </p:sp>
        <p:sp>
          <p:nvSpPr>
            <p:cNvPr id="28" name="Google Shape;10494;p90">
              <a:extLst>
                <a:ext uri="{FF2B5EF4-FFF2-40B4-BE49-F238E27FC236}">
                  <a16:creationId xmlns:a16="http://schemas.microsoft.com/office/drawing/2014/main" id="{56398651-6BA6-4282-B330-2F9F7F27AC16}"/>
                </a:ext>
              </a:extLst>
            </p:cNvPr>
            <p:cNvSpPr/>
            <p:nvPr/>
          </p:nvSpPr>
          <p:spPr>
            <a:xfrm>
              <a:off x="4572675" y="1074100"/>
              <a:ext cx="115375" cy="141625"/>
            </a:xfrm>
            <a:custGeom>
              <a:avLst/>
              <a:gdLst/>
              <a:ahLst/>
              <a:cxnLst/>
              <a:rect l="l" t="t" r="r" b="b"/>
              <a:pathLst>
                <a:path w="4615" h="5665" extrusionOk="0">
                  <a:moveTo>
                    <a:pt x="1133" y="1626"/>
                  </a:moveTo>
                  <a:lnTo>
                    <a:pt x="2945" y="2834"/>
                  </a:lnTo>
                  <a:lnTo>
                    <a:pt x="1133" y="4041"/>
                  </a:lnTo>
                  <a:lnTo>
                    <a:pt x="1133" y="1626"/>
                  </a:lnTo>
                  <a:close/>
                  <a:moveTo>
                    <a:pt x="569" y="1"/>
                  </a:moveTo>
                  <a:cubicBezTo>
                    <a:pt x="274" y="1"/>
                    <a:pt x="1" y="236"/>
                    <a:pt x="1" y="569"/>
                  </a:cubicBezTo>
                  <a:lnTo>
                    <a:pt x="1" y="5098"/>
                  </a:lnTo>
                  <a:cubicBezTo>
                    <a:pt x="1" y="5430"/>
                    <a:pt x="275" y="5665"/>
                    <a:pt x="571" y="5665"/>
                  </a:cubicBezTo>
                  <a:cubicBezTo>
                    <a:pt x="676" y="5665"/>
                    <a:pt x="784" y="5635"/>
                    <a:pt x="883" y="5569"/>
                  </a:cubicBezTo>
                  <a:lnTo>
                    <a:pt x="4280" y="3305"/>
                  </a:lnTo>
                  <a:cubicBezTo>
                    <a:pt x="4615" y="3078"/>
                    <a:pt x="4615" y="2583"/>
                    <a:pt x="4280" y="2360"/>
                  </a:cubicBezTo>
                  <a:lnTo>
                    <a:pt x="4280" y="2363"/>
                  </a:lnTo>
                  <a:lnTo>
                    <a:pt x="883" y="98"/>
                  </a:lnTo>
                  <a:cubicBezTo>
                    <a:pt x="783" y="31"/>
                    <a:pt x="674" y="1"/>
                    <a:pt x="569" y="1"/>
                  </a:cubicBezTo>
                  <a:close/>
                </a:path>
              </a:pathLst>
            </a:custGeom>
            <a:grpFill/>
            <a:ln>
              <a:solidFill>
                <a:srgbClr val="00CC99"/>
              </a:solidFill>
            </a:ln>
          </p:spPr>
          <p:txBody>
            <a:bodyPr spcFirstLastPara="1" wrap="square" lIns="121750" tIns="121750" rIns="121750" bIns="121750" anchor="ctr" anchorCtr="0">
              <a:noAutofit/>
            </a:bodyPr>
            <a:lstStyle/>
            <a:p>
              <a:endParaRPr sz="2397">
                <a:solidFill>
                  <a:srgbClr val="435D74"/>
                </a:solidFill>
              </a:endParaRPr>
            </a:p>
          </p:txBody>
        </p:sp>
        <p:sp>
          <p:nvSpPr>
            <p:cNvPr id="29" name="Google Shape;10495;p90">
              <a:extLst>
                <a:ext uri="{FF2B5EF4-FFF2-40B4-BE49-F238E27FC236}">
                  <a16:creationId xmlns:a16="http://schemas.microsoft.com/office/drawing/2014/main" id="{0C3DF95E-6D1D-486E-9838-8E592DCF3B10}"/>
                </a:ext>
              </a:extLst>
            </p:cNvPr>
            <p:cNvSpPr/>
            <p:nvPr/>
          </p:nvSpPr>
          <p:spPr>
            <a:xfrm>
              <a:off x="4714225" y="1060000"/>
              <a:ext cx="28325" cy="28350"/>
            </a:xfrm>
            <a:custGeom>
              <a:avLst/>
              <a:gdLst/>
              <a:ahLst/>
              <a:cxnLst/>
              <a:rect l="l" t="t" r="r" b="b"/>
              <a:pathLst>
                <a:path w="1133" h="1134" extrusionOk="0">
                  <a:moveTo>
                    <a:pt x="568" y="1"/>
                  </a:moveTo>
                  <a:cubicBezTo>
                    <a:pt x="254" y="1"/>
                    <a:pt x="0" y="251"/>
                    <a:pt x="0" y="565"/>
                  </a:cubicBezTo>
                  <a:cubicBezTo>
                    <a:pt x="0" y="879"/>
                    <a:pt x="254" y="1133"/>
                    <a:pt x="568" y="1133"/>
                  </a:cubicBezTo>
                  <a:cubicBezTo>
                    <a:pt x="879" y="1133"/>
                    <a:pt x="1133" y="879"/>
                    <a:pt x="1133" y="565"/>
                  </a:cubicBezTo>
                  <a:cubicBezTo>
                    <a:pt x="1133" y="251"/>
                    <a:pt x="879" y="1"/>
                    <a:pt x="568" y="1"/>
                  </a:cubicBezTo>
                  <a:close/>
                </a:path>
              </a:pathLst>
            </a:custGeom>
            <a:grpFill/>
            <a:ln>
              <a:solidFill>
                <a:srgbClr val="00CC99"/>
              </a:solidFill>
            </a:ln>
          </p:spPr>
          <p:txBody>
            <a:bodyPr spcFirstLastPara="1" wrap="square" lIns="121750" tIns="121750" rIns="121750" bIns="121750" anchor="ctr" anchorCtr="0">
              <a:noAutofit/>
            </a:bodyPr>
            <a:lstStyle/>
            <a:p>
              <a:endParaRPr sz="2397">
                <a:solidFill>
                  <a:srgbClr val="435D74"/>
                </a:solidFill>
              </a:endParaRPr>
            </a:p>
          </p:txBody>
        </p:sp>
      </p:grpSp>
      <p:sp>
        <p:nvSpPr>
          <p:cNvPr id="30" name="Rectángulo 29">
            <a:extLst>
              <a:ext uri="{FF2B5EF4-FFF2-40B4-BE49-F238E27FC236}">
                <a16:creationId xmlns:a16="http://schemas.microsoft.com/office/drawing/2014/main" id="{2886DD22-43D3-4146-B409-1F2098BA56BB}"/>
              </a:ext>
            </a:extLst>
          </p:cNvPr>
          <p:cNvSpPr/>
          <p:nvPr/>
        </p:nvSpPr>
        <p:spPr>
          <a:xfrm>
            <a:off x="1297190" y="4903138"/>
            <a:ext cx="4611699" cy="379206"/>
          </a:xfrm>
          <a:prstGeom prst="rect">
            <a:avLst/>
          </a:prstGeom>
        </p:spPr>
        <p:txBody>
          <a:bodyPr wrap="square">
            <a:spAutoFit/>
          </a:bodyPr>
          <a:lstStyle/>
          <a:p>
            <a:pPr marL="167662">
              <a:spcAft>
                <a:spcPts val="799"/>
              </a:spcAft>
            </a:pPr>
            <a:r>
              <a:rPr lang="es-ES" sz="1864" b="1" dirty="0">
                <a:solidFill>
                  <a:srgbClr val="50BF99"/>
                </a:solidFill>
                <a:latin typeface="Arial"/>
                <a:ea typeface="Arial"/>
                <a:cs typeface="Arial"/>
                <a:sym typeface="Arial"/>
              </a:rPr>
              <a:t> Presentación </a:t>
            </a:r>
            <a:r>
              <a:rPr lang="es-ES" sz="1864" b="1" dirty="0">
                <a:solidFill>
                  <a:srgbClr val="000000"/>
                </a:solidFill>
                <a:latin typeface="Arial"/>
                <a:ea typeface="Arial"/>
                <a:cs typeface="Arial"/>
                <a:sym typeface="Arial"/>
              </a:rPr>
              <a:t>de un </a:t>
            </a:r>
            <a:r>
              <a:rPr lang="es-ES" sz="1864" b="1" dirty="0">
                <a:solidFill>
                  <a:srgbClr val="50BF99"/>
                </a:solidFill>
                <a:latin typeface="Arial"/>
                <a:ea typeface="Arial"/>
                <a:cs typeface="Arial"/>
                <a:sym typeface="Arial"/>
              </a:rPr>
              <a:t>video</a:t>
            </a:r>
            <a:r>
              <a:rPr lang="es-ES" sz="1864" b="1" dirty="0">
                <a:solidFill>
                  <a:srgbClr val="000000"/>
                </a:solidFill>
                <a:latin typeface="Arial"/>
                <a:ea typeface="Arial"/>
                <a:cs typeface="Arial"/>
                <a:sym typeface="Arial"/>
              </a:rPr>
              <a:t> de 2 min.</a:t>
            </a:r>
            <a:endParaRPr lang="es-ES" sz="1332" dirty="0"/>
          </a:p>
        </p:txBody>
      </p:sp>
      <p:grpSp>
        <p:nvGrpSpPr>
          <p:cNvPr id="31" name="Google Shape;11183;p92">
            <a:extLst>
              <a:ext uri="{FF2B5EF4-FFF2-40B4-BE49-F238E27FC236}">
                <a16:creationId xmlns:a16="http://schemas.microsoft.com/office/drawing/2014/main" id="{619400D3-B225-45C6-B0E8-FDAD25734D45}"/>
              </a:ext>
            </a:extLst>
          </p:cNvPr>
          <p:cNvGrpSpPr/>
          <p:nvPr/>
        </p:nvGrpSpPr>
        <p:grpSpPr>
          <a:xfrm>
            <a:off x="793707" y="3532605"/>
            <a:ext cx="487756" cy="487756"/>
            <a:chOff x="-61783350" y="2297100"/>
            <a:chExt cx="316650" cy="316650"/>
          </a:xfrm>
          <a:solidFill>
            <a:srgbClr val="50BF99"/>
          </a:solidFill>
        </p:grpSpPr>
        <p:sp>
          <p:nvSpPr>
            <p:cNvPr id="32" name="Google Shape;11184;p92">
              <a:extLst>
                <a:ext uri="{FF2B5EF4-FFF2-40B4-BE49-F238E27FC236}">
                  <a16:creationId xmlns:a16="http://schemas.microsoft.com/office/drawing/2014/main" id="{4EC5690F-C186-4898-BE1E-09ACED5914F2}"/>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grpFill/>
            <a:ln>
              <a:noFill/>
            </a:ln>
          </p:spPr>
          <p:txBody>
            <a:bodyPr spcFirstLastPara="1" wrap="square" lIns="121750" tIns="121750" rIns="121750" bIns="121750" anchor="ctr" anchorCtr="0">
              <a:noAutofit/>
            </a:bodyPr>
            <a:lstStyle/>
            <a:p>
              <a:endParaRPr sz="2397"/>
            </a:p>
          </p:txBody>
        </p:sp>
        <p:sp>
          <p:nvSpPr>
            <p:cNvPr id="33" name="Google Shape;11185;p92">
              <a:extLst>
                <a:ext uri="{FF2B5EF4-FFF2-40B4-BE49-F238E27FC236}">
                  <a16:creationId xmlns:a16="http://schemas.microsoft.com/office/drawing/2014/main" id="{66F1E3E7-5F35-45F7-9401-00A975578C6B}"/>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grpFill/>
            <a:ln>
              <a:noFill/>
            </a:ln>
          </p:spPr>
          <p:txBody>
            <a:bodyPr spcFirstLastPara="1" wrap="square" lIns="121750" tIns="121750" rIns="121750" bIns="121750" anchor="ctr" anchorCtr="0">
              <a:noAutofit/>
            </a:bodyPr>
            <a:lstStyle/>
            <a:p>
              <a:endParaRPr sz="2397"/>
            </a:p>
          </p:txBody>
        </p:sp>
      </p:grpSp>
      <p:sp>
        <p:nvSpPr>
          <p:cNvPr id="34" name="Rectángulo 33">
            <a:extLst>
              <a:ext uri="{FF2B5EF4-FFF2-40B4-BE49-F238E27FC236}">
                <a16:creationId xmlns:a16="http://schemas.microsoft.com/office/drawing/2014/main" id="{78D8FBC1-67C7-4752-861E-8B4914AC17CE}"/>
              </a:ext>
            </a:extLst>
          </p:cNvPr>
          <p:cNvSpPr/>
          <p:nvPr/>
        </p:nvSpPr>
        <p:spPr>
          <a:xfrm>
            <a:off x="1337496" y="3629588"/>
            <a:ext cx="4526321" cy="1045671"/>
          </a:xfrm>
          <a:prstGeom prst="rect">
            <a:avLst/>
          </a:prstGeom>
        </p:spPr>
        <p:txBody>
          <a:bodyPr wrap="square">
            <a:spAutoFit/>
          </a:bodyPr>
          <a:lstStyle/>
          <a:p>
            <a:pPr marL="167662">
              <a:spcAft>
                <a:spcPts val="799"/>
              </a:spcAft>
            </a:pPr>
            <a:r>
              <a:rPr lang="es-ES" sz="1864" b="1" dirty="0">
                <a:latin typeface="Arial"/>
                <a:ea typeface="Arial"/>
                <a:cs typeface="Arial"/>
                <a:sym typeface="Arial"/>
              </a:rPr>
              <a:t>Trabajo en </a:t>
            </a:r>
            <a:r>
              <a:rPr lang="es-ES" sz="1864" b="1" dirty="0">
                <a:solidFill>
                  <a:srgbClr val="50BF99"/>
                </a:solidFill>
                <a:latin typeface="Arial"/>
                <a:ea typeface="Arial"/>
                <a:cs typeface="Arial"/>
                <a:sym typeface="Arial"/>
              </a:rPr>
              <a:t>equipo</a:t>
            </a:r>
            <a:r>
              <a:rPr lang="es-ES" sz="1864" b="1" dirty="0">
                <a:latin typeface="Arial"/>
                <a:ea typeface="Arial"/>
                <a:cs typeface="Arial"/>
                <a:sym typeface="Arial"/>
              </a:rPr>
              <a:t> </a:t>
            </a:r>
            <a:r>
              <a:rPr lang="es-ES" sz="1864" b="1" dirty="0">
                <a:solidFill>
                  <a:srgbClr val="50BF99"/>
                </a:solidFill>
                <a:latin typeface="Arial"/>
                <a:ea typeface="Arial"/>
                <a:cs typeface="Arial"/>
                <a:sym typeface="Arial"/>
              </a:rPr>
              <a:t>5 personas </a:t>
            </a:r>
            <a:r>
              <a:rPr lang="es-ES" sz="1864" b="1" dirty="0">
                <a:latin typeface="Arial"/>
                <a:ea typeface="Arial"/>
                <a:cs typeface="Arial"/>
                <a:sym typeface="Arial"/>
              </a:rPr>
              <a:t>para desarrollar una solución al reto</a:t>
            </a:r>
            <a:r>
              <a:rPr lang="es-ES" sz="1864" b="1" dirty="0">
                <a:solidFill>
                  <a:srgbClr val="009AA6"/>
                </a:solidFill>
                <a:latin typeface="Arial"/>
                <a:ea typeface="Arial"/>
                <a:cs typeface="Arial"/>
                <a:sym typeface="Arial"/>
              </a:rPr>
              <a:t>.</a:t>
            </a:r>
            <a:r>
              <a:rPr lang="es-ES" sz="1864" b="1" dirty="0">
                <a:solidFill>
                  <a:srgbClr val="50BF99"/>
                </a:solidFill>
                <a:latin typeface="Arial"/>
                <a:ea typeface="Arial"/>
                <a:cs typeface="Arial"/>
                <a:sym typeface="Arial"/>
              </a:rPr>
              <a:t> </a:t>
            </a:r>
          </a:p>
          <a:p>
            <a:pPr marL="167662">
              <a:spcAft>
                <a:spcPts val="799"/>
              </a:spcAft>
            </a:pPr>
            <a:r>
              <a:rPr lang="es-ES" b="0" i="0" dirty="0">
                <a:solidFill>
                  <a:srgbClr val="50BF99"/>
                </a:solidFill>
                <a:effectLst/>
                <a:latin typeface="Roboto" panose="02000000000000000000" pitchFamily="2" charset="0"/>
              </a:rPr>
              <a:t>27 de noviembre al 10 de diciembre</a:t>
            </a:r>
            <a:endParaRPr lang="es-ES" dirty="0">
              <a:solidFill>
                <a:srgbClr val="50BF99"/>
              </a:solidFill>
            </a:endParaRPr>
          </a:p>
        </p:txBody>
      </p:sp>
      <p:pic>
        <p:nvPicPr>
          <p:cNvPr id="7" name="Imagen 6">
            <a:extLst>
              <a:ext uri="{FF2B5EF4-FFF2-40B4-BE49-F238E27FC236}">
                <a16:creationId xmlns:a16="http://schemas.microsoft.com/office/drawing/2014/main" id="{F186B9CD-1F65-9F1A-04D9-13BD9FA7186D}"/>
              </a:ext>
            </a:extLst>
          </p:cNvPr>
          <p:cNvPicPr>
            <a:picLocks noChangeAspect="1"/>
          </p:cNvPicPr>
          <p:nvPr/>
        </p:nvPicPr>
        <p:blipFill>
          <a:blip r:embed="rId4"/>
          <a:stretch>
            <a:fillRect/>
          </a:stretch>
        </p:blipFill>
        <p:spPr>
          <a:xfrm>
            <a:off x="6774947" y="599038"/>
            <a:ext cx="4810040" cy="2709656"/>
          </a:xfrm>
          <a:prstGeom prst="rect">
            <a:avLst/>
          </a:prstGeom>
        </p:spPr>
      </p:pic>
      <p:sp>
        <p:nvSpPr>
          <p:cNvPr id="2" name="Rectángulo 1">
            <a:extLst>
              <a:ext uri="{FF2B5EF4-FFF2-40B4-BE49-F238E27FC236}">
                <a16:creationId xmlns:a16="http://schemas.microsoft.com/office/drawing/2014/main" id="{F73A914D-5A90-B3AD-8B30-F1DA1C19EF20}"/>
              </a:ext>
            </a:extLst>
          </p:cNvPr>
          <p:cNvSpPr/>
          <p:nvPr/>
        </p:nvSpPr>
        <p:spPr>
          <a:xfrm>
            <a:off x="627900" y="1689548"/>
            <a:ext cx="5280988" cy="379206"/>
          </a:xfrm>
          <a:prstGeom prst="rect">
            <a:avLst/>
          </a:prstGeom>
        </p:spPr>
        <p:txBody>
          <a:bodyPr wrap="square">
            <a:spAutoFit/>
          </a:bodyPr>
          <a:lstStyle/>
          <a:p>
            <a:pPr marL="167662">
              <a:spcAft>
                <a:spcPts val="799"/>
              </a:spcAft>
            </a:pPr>
            <a:r>
              <a:rPr lang="es-ES" sz="1864" b="1" dirty="0">
                <a:solidFill>
                  <a:srgbClr val="50BF99"/>
                </a:solidFill>
                <a:latin typeface="Arial"/>
                <a:ea typeface="Arial"/>
                <a:cs typeface="Arial"/>
                <a:sym typeface="Arial"/>
              </a:rPr>
              <a:t>Inscripciones </a:t>
            </a:r>
            <a:r>
              <a:rPr lang="es-ES" sz="1864" b="1" dirty="0">
                <a:solidFill>
                  <a:srgbClr val="000000"/>
                </a:solidFill>
                <a:latin typeface="Arial"/>
                <a:ea typeface="Arial"/>
                <a:cs typeface="Arial"/>
                <a:sym typeface="Arial"/>
              </a:rPr>
              <a:t> hasta 24 de Noviembre </a:t>
            </a:r>
            <a:endParaRPr lang="es-ES" sz="1332" dirty="0"/>
          </a:p>
        </p:txBody>
      </p:sp>
      <p:pic>
        <p:nvPicPr>
          <p:cNvPr id="13" name="Imagen 12">
            <a:extLst>
              <a:ext uri="{FF2B5EF4-FFF2-40B4-BE49-F238E27FC236}">
                <a16:creationId xmlns:a16="http://schemas.microsoft.com/office/drawing/2014/main" id="{9904D022-698B-1D19-92A1-83741B558E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590" y="3317975"/>
            <a:ext cx="3385914" cy="3385914"/>
          </a:xfrm>
          <a:prstGeom prst="rect">
            <a:avLst/>
          </a:prstGeom>
        </p:spPr>
      </p:pic>
    </p:spTree>
    <p:extLst>
      <p:ext uri="{BB962C8B-B14F-4D97-AF65-F5344CB8AC3E}">
        <p14:creationId xmlns:p14="http://schemas.microsoft.com/office/powerpoint/2010/main" val="333138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865FFC-069F-4CEF-9C23-4E1B292D43AB}"/>
              </a:ext>
            </a:extLst>
          </p:cNvPr>
          <p:cNvPicPr>
            <a:picLocks noChangeAspect="1"/>
          </p:cNvPicPr>
          <p:nvPr/>
        </p:nvPicPr>
        <p:blipFill>
          <a:blip r:embed="rId3">
            <a:duotone>
              <a:schemeClr val="accent1">
                <a:shade val="45000"/>
                <a:satMod val="135000"/>
              </a:schemeClr>
              <a:prstClr val="white"/>
            </a:duotone>
          </a:blip>
          <a:stretch>
            <a:fillRect/>
          </a:stretch>
        </p:blipFill>
        <p:spPr>
          <a:xfrm>
            <a:off x="5755904" y="1699439"/>
            <a:ext cx="6192540" cy="4130329"/>
          </a:xfrm>
          <a:prstGeom prst="rect">
            <a:avLst/>
          </a:prstGeom>
        </p:spPr>
      </p:pic>
      <p:sp>
        <p:nvSpPr>
          <p:cNvPr id="2" name="Rectangle 9">
            <a:extLst>
              <a:ext uri="{FF2B5EF4-FFF2-40B4-BE49-F238E27FC236}">
                <a16:creationId xmlns:a16="http://schemas.microsoft.com/office/drawing/2014/main" id="{9197FA4C-B33A-4BFC-AB4F-FB0FB6AB9A40}"/>
              </a:ext>
            </a:extLst>
          </p:cNvPr>
          <p:cNvSpPr/>
          <p:nvPr/>
        </p:nvSpPr>
        <p:spPr>
          <a:xfrm>
            <a:off x="606414" y="1305315"/>
            <a:ext cx="5763389" cy="1995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US" sz="5400" b="1" dirty="0">
                <a:solidFill>
                  <a:srgbClr val="B2DC19"/>
                </a:solidFill>
              </a:rPr>
              <a:t>CONCLUSIONES</a:t>
            </a:r>
            <a:endParaRPr lang="en-US" sz="5400" b="1" dirty="0">
              <a:solidFill>
                <a:schemeClr val="bg1"/>
              </a:solidFill>
            </a:endParaRPr>
          </a:p>
        </p:txBody>
      </p:sp>
      <p:sp>
        <p:nvSpPr>
          <p:cNvPr id="3" name="Rectángulo 2">
            <a:extLst>
              <a:ext uri="{FF2B5EF4-FFF2-40B4-BE49-F238E27FC236}">
                <a16:creationId xmlns:a16="http://schemas.microsoft.com/office/drawing/2014/main" id="{32561D69-B569-41A1-AD2A-9F2E93D4F2EB}"/>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7E910C95-5483-4FAD-B0E4-AD9BD5F92E90}"/>
              </a:ext>
            </a:extLst>
          </p:cNvPr>
          <p:cNvPicPr>
            <a:picLocks noChangeAspect="1"/>
          </p:cNvPicPr>
          <p:nvPr/>
        </p:nvPicPr>
        <p:blipFill>
          <a:blip r:embed="rId4"/>
          <a:stretch>
            <a:fillRect/>
          </a:stretch>
        </p:blipFill>
        <p:spPr>
          <a:xfrm>
            <a:off x="10261372" y="220941"/>
            <a:ext cx="1794635" cy="923857"/>
          </a:xfrm>
          <a:prstGeom prst="rect">
            <a:avLst/>
          </a:prstGeom>
        </p:spPr>
      </p:pic>
    </p:spTree>
    <p:extLst>
      <p:ext uri="{BB962C8B-B14F-4D97-AF65-F5344CB8AC3E}">
        <p14:creationId xmlns:p14="http://schemas.microsoft.com/office/powerpoint/2010/main" val="223093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E00D83-1103-9DDA-94DD-AF4B47415382}"/>
              </a:ext>
            </a:extLst>
          </p:cNvPr>
          <p:cNvPicPr>
            <a:picLocks noChangeAspect="1"/>
          </p:cNvPicPr>
          <p:nvPr/>
        </p:nvPicPr>
        <p:blipFill>
          <a:blip r:embed="rId3"/>
          <a:stretch>
            <a:fillRect/>
          </a:stretch>
        </p:blipFill>
        <p:spPr>
          <a:xfrm>
            <a:off x="9162714" y="3946250"/>
            <a:ext cx="1506483" cy="864636"/>
          </a:xfrm>
          <a:prstGeom prst="rect">
            <a:avLst/>
          </a:prstGeom>
        </p:spPr>
      </p:pic>
      <p:sp>
        <p:nvSpPr>
          <p:cNvPr id="2" name="Rectangle 9">
            <a:extLst>
              <a:ext uri="{FF2B5EF4-FFF2-40B4-BE49-F238E27FC236}">
                <a16:creationId xmlns:a16="http://schemas.microsoft.com/office/drawing/2014/main" id="{029BC44D-65C2-4236-A58D-C4A5009E6BBC}"/>
              </a:ext>
            </a:extLst>
          </p:cNvPr>
          <p:cNvSpPr/>
          <p:nvPr/>
        </p:nvSpPr>
        <p:spPr>
          <a:xfrm>
            <a:off x="644169" y="1614797"/>
            <a:ext cx="7786909"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pPr algn="ctr"/>
            <a:endParaRPr lang="en-US" sz="3600" b="1" dirty="0">
              <a:solidFill>
                <a:srgbClr val="B2DC19"/>
              </a:solidFill>
            </a:endParaRPr>
          </a:p>
          <a:p>
            <a:r>
              <a:rPr lang="es-ES" sz="3600" b="1" dirty="0">
                <a:solidFill>
                  <a:schemeClr val="bg1"/>
                </a:solidFill>
              </a:rPr>
              <a:t>“No dejes que tus miedos te limiten, deja que tus sueños te guíen”</a:t>
            </a:r>
          </a:p>
          <a:p>
            <a:endParaRPr lang="en-US" sz="3600" b="1" dirty="0">
              <a:solidFill>
                <a:srgbClr val="B2DC19"/>
              </a:solidFill>
            </a:endParaRPr>
          </a:p>
          <a:p>
            <a:endParaRPr lang="en-US" sz="1200" b="1" dirty="0">
              <a:solidFill>
                <a:schemeClr val="bg1"/>
              </a:solidFill>
            </a:endParaRPr>
          </a:p>
        </p:txBody>
      </p:sp>
      <p:sp>
        <p:nvSpPr>
          <p:cNvPr id="3" name="Rectángulo 2">
            <a:extLst>
              <a:ext uri="{FF2B5EF4-FFF2-40B4-BE49-F238E27FC236}">
                <a16:creationId xmlns:a16="http://schemas.microsoft.com/office/drawing/2014/main" id="{ED484766-40FE-45CC-9E0F-587DBEBA3B4D}"/>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E31A3030-3DB0-40AC-9A7C-56F221655C09}"/>
              </a:ext>
            </a:extLst>
          </p:cNvPr>
          <p:cNvPicPr>
            <a:picLocks noChangeAspect="1"/>
          </p:cNvPicPr>
          <p:nvPr/>
        </p:nvPicPr>
        <p:blipFill>
          <a:blip r:embed="rId4"/>
          <a:stretch>
            <a:fillRect/>
          </a:stretch>
        </p:blipFill>
        <p:spPr>
          <a:xfrm>
            <a:off x="10261372" y="220941"/>
            <a:ext cx="1794635" cy="923857"/>
          </a:xfrm>
          <a:prstGeom prst="rect">
            <a:avLst/>
          </a:prstGeom>
        </p:spPr>
      </p:pic>
      <p:sp>
        <p:nvSpPr>
          <p:cNvPr id="11" name="Rectangle 11">
            <a:extLst>
              <a:ext uri="{FF2B5EF4-FFF2-40B4-BE49-F238E27FC236}">
                <a16:creationId xmlns:a16="http://schemas.microsoft.com/office/drawing/2014/main" id="{F8E53AF4-F04B-405D-9ABC-50EBE40CE580}"/>
              </a:ext>
            </a:extLst>
          </p:cNvPr>
          <p:cNvSpPr/>
          <p:nvPr/>
        </p:nvSpPr>
        <p:spPr>
          <a:xfrm>
            <a:off x="8644388" y="3728408"/>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Mª Jesús Salcedo </a:t>
            </a:r>
          </a:p>
        </p:txBody>
      </p:sp>
      <p:sp>
        <p:nvSpPr>
          <p:cNvPr id="12" name="Freeform: Shape 6">
            <a:extLst>
              <a:ext uri="{FF2B5EF4-FFF2-40B4-BE49-F238E27FC236}">
                <a16:creationId xmlns:a16="http://schemas.microsoft.com/office/drawing/2014/main" id="{D0E4E394-C920-4221-A428-AF31A114DD29}"/>
              </a:ext>
            </a:extLst>
          </p:cNvPr>
          <p:cNvSpPr>
            <a:spLocks/>
          </p:cNvSpPr>
          <p:nvPr/>
        </p:nvSpPr>
        <p:spPr bwMode="auto">
          <a:xfrm>
            <a:off x="8851632" y="1663435"/>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5"/>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grpSp>
        <p:nvGrpSpPr>
          <p:cNvPr id="14" name="Group 16">
            <a:extLst>
              <a:ext uri="{FF2B5EF4-FFF2-40B4-BE49-F238E27FC236}">
                <a16:creationId xmlns:a16="http://schemas.microsoft.com/office/drawing/2014/main" id="{66A76FCC-19F0-41A6-AB0C-5FD029B7452D}"/>
              </a:ext>
            </a:extLst>
          </p:cNvPr>
          <p:cNvGrpSpPr/>
          <p:nvPr/>
        </p:nvGrpSpPr>
        <p:grpSpPr>
          <a:xfrm>
            <a:off x="8928783" y="4935426"/>
            <a:ext cx="1761130" cy="307777"/>
            <a:chOff x="9638759" y="2131829"/>
            <a:chExt cx="2103090" cy="406099"/>
          </a:xfrm>
        </p:grpSpPr>
        <p:sp>
          <p:nvSpPr>
            <p:cNvPr id="15" name="TextBox 17">
              <a:extLst>
                <a:ext uri="{FF2B5EF4-FFF2-40B4-BE49-F238E27FC236}">
                  <a16:creationId xmlns:a16="http://schemas.microsoft.com/office/drawing/2014/main" id="{5C363164-C647-42F1-82C0-F5B48DD47A44}"/>
                </a:ext>
              </a:extLst>
            </p:cNvPr>
            <p:cNvSpPr txBox="1"/>
            <p:nvPr/>
          </p:nvSpPr>
          <p:spPr>
            <a:xfrm>
              <a:off x="9971312" y="2131829"/>
              <a:ext cx="1770537" cy="406099"/>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empleagranada</a:t>
              </a:r>
              <a:endParaRPr lang="en-US" sz="1400" dirty="0">
                <a:solidFill>
                  <a:schemeClr val="accent1">
                    <a:lumMod val="75000"/>
                  </a:schemeClr>
                </a:solidFill>
              </a:endParaRPr>
            </a:p>
          </p:txBody>
        </p:sp>
        <p:sp>
          <p:nvSpPr>
            <p:cNvPr id="16" name="Freeform: Shape 18">
              <a:extLst>
                <a:ext uri="{FF2B5EF4-FFF2-40B4-BE49-F238E27FC236}">
                  <a16:creationId xmlns:a16="http://schemas.microsoft.com/office/drawing/2014/main" id="{74EEF255-CFC2-4429-A3F3-F4C428DE320D}"/>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spTree>
    <p:extLst>
      <p:ext uri="{BB962C8B-B14F-4D97-AF65-F5344CB8AC3E}">
        <p14:creationId xmlns:p14="http://schemas.microsoft.com/office/powerpoint/2010/main" val="182231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29BC44D-65C2-4236-A58D-C4A5009E6BBC}"/>
              </a:ext>
            </a:extLst>
          </p:cNvPr>
          <p:cNvSpPr/>
          <p:nvPr/>
        </p:nvSpPr>
        <p:spPr>
          <a:xfrm>
            <a:off x="644169" y="1614797"/>
            <a:ext cx="7786909"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pPr algn="ctr"/>
            <a:endParaRPr lang="en-US" sz="3600" b="1" dirty="0">
              <a:solidFill>
                <a:srgbClr val="B2DC19"/>
              </a:solidFill>
            </a:endParaRPr>
          </a:p>
          <a:p>
            <a:r>
              <a:rPr lang="es-ES" sz="3600" b="1" dirty="0">
                <a:solidFill>
                  <a:schemeClr val="bg1"/>
                </a:solidFill>
              </a:rPr>
              <a:t>“INSPÍRATE, SUEÑA, HAZLO REALIDAD”</a:t>
            </a:r>
          </a:p>
          <a:p>
            <a:endParaRPr lang="en-US" sz="3600" b="1" dirty="0">
              <a:solidFill>
                <a:srgbClr val="B2DC19"/>
              </a:solidFill>
            </a:endParaRPr>
          </a:p>
          <a:p>
            <a:endParaRPr lang="en-US" sz="1200" b="1" dirty="0">
              <a:solidFill>
                <a:schemeClr val="bg1"/>
              </a:solidFill>
            </a:endParaRPr>
          </a:p>
        </p:txBody>
      </p:sp>
      <p:sp>
        <p:nvSpPr>
          <p:cNvPr id="3" name="Rectángulo 2">
            <a:extLst>
              <a:ext uri="{FF2B5EF4-FFF2-40B4-BE49-F238E27FC236}">
                <a16:creationId xmlns:a16="http://schemas.microsoft.com/office/drawing/2014/main" id="{ED484766-40FE-45CC-9E0F-587DBEBA3B4D}"/>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E31A3030-3DB0-40AC-9A7C-56F221655C09}"/>
              </a:ext>
            </a:extLst>
          </p:cNvPr>
          <p:cNvPicPr>
            <a:picLocks noChangeAspect="1"/>
          </p:cNvPicPr>
          <p:nvPr/>
        </p:nvPicPr>
        <p:blipFill>
          <a:blip r:embed="rId3"/>
          <a:stretch>
            <a:fillRect/>
          </a:stretch>
        </p:blipFill>
        <p:spPr>
          <a:xfrm>
            <a:off x="10261372" y="220941"/>
            <a:ext cx="1794635" cy="923857"/>
          </a:xfrm>
          <a:prstGeom prst="rect">
            <a:avLst/>
          </a:prstGeom>
        </p:spPr>
      </p:pic>
      <p:sp>
        <p:nvSpPr>
          <p:cNvPr id="5" name="Freeform: Shape 6">
            <a:extLst>
              <a:ext uri="{FF2B5EF4-FFF2-40B4-BE49-F238E27FC236}">
                <a16:creationId xmlns:a16="http://schemas.microsoft.com/office/drawing/2014/main" id="{9A00F52B-4B75-4F03-A688-DFEA56BAD0B3}"/>
              </a:ext>
            </a:extLst>
          </p:cNvPr>
          <p:cNvSpPr>
            <a:spLocks/>
          </p:cNvSpPr>
          <p:nvPr/>
        </p:nvSpPr>
        <p:spPr bwMode="auto">
          <a:xfrm>
            <a:off x="8972117" y="1691784"/>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4"/>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6" name="Rectangle 10">
            <a:extLst>
              <a:ext uri="{FF2B5EF4-FFF2-40B4-BE49-F238E27FC236}">
                <a16:creationId xmlns:a16="http://schemas.microsoft.com/office/drawing/2014/main" id="{4CBCA4A0-D9D7-4CCB-AD32-BED1E13BF49C}"/>
              </a:ext>
            </a:extLst>
          </p:cNvPr>
          <p:cNvSpPr/>
          <p:nvPr/>
        </p:nvSpPr>
        <p:spPr>
          <a:xfrm>
            <a:off x="8783534" y="3756757"/>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Alfonso Gil </a:t>
            </a:r>
          </a:p>
        </p:txBody>
      </p:sp>
      <p:pic>
        <p:nvPicPr>
          <p:cNvPr id="7" name="Imagen 6">
            <a:extLst>
              <a:ext uri="{FF2B5EF4-FFF2-40B4-BE49-F238E27FC236}">
                <a16:creationId xmlns:a16="http://schemas.microsoft.com/office/drawing/2014/main" id="{19DA853A-2945-4ADE-969D-AF5A3ABC8F7C}"/>
              </a:ext>
            </a:extLst>
          </p:cNvPr>
          <p:cNvPicPr>
            <a:picLocks noChangeAspect="1"/>
          </p:cNvPicPr>
          <p:nvPr/>
        </p:nvPicPr>
        <p:blipFill>
          <a:blip r:embed="rId5"/>
          <a:stretch>
            <a:fillRect/>
          </a:stretch>
        </p:blipFill>
        <p:spPr>
          <a:xfrm>
            <a:off x="9115358" y="4267179"/>
            <a:ext cx="1386122" cy="439971"/>
          </a:xfrm>
          <a:prstGeom prst="rect">
            <a:avLst/>
          </a:prstGeom>
        </p:spPr>
      </p:pic>
      <p:grpSp>
        <p:nvGrpSpPr>
          <p:cNvPr id="8" name="Group 16">
            <a:extLst>
              <a:ext uri="{FF2B5EF4-FFF2-40B4-BE49-F238E27FC236}">
                <a16:creationId xmlns:a16="http://schemas.microsoft.com/office/drawing/2014/main" id="{6B19AE34-5C65-44C5-AF57-619EEA94657B}"/>
              </a:ext>
            </a:extLst>
          </p:cNvPr>
          <p:cNvGrpSpPr/>
          <p:nvPr/>
        </p:nvGrpSpPr>
        <p:grpSpPr>
          <a:xfrm>
            <a:off x="9022148" y="4935426"/>
            <a:ext cx="1435720" cy="307777"/>
            <a:chOff x="9638759" y="2131829"/>
            <a:chExt cx="1714495" cy="406099"/>
          </a:xfrm>
        </p:grpSpPr>
        <p:sp>
          <p:nvSpPr>
            <p:cNvPr id="9" name="TextBox 17">
              <a:extLst>
                <a:ext uri="{FF2B5EF4-FFF2-40B4-BE49-F238E27FC236}">
                  <a16:creationId xmlns:a16="http://schemas.microsoft.com/office/drawing/2014/main" id="{C0891C82-C7F2-4065-A43D-7C0BE93B0C00}"/>
                </a:ext>
              </a:extLst>
            </p:cNvPr>
            <p:cNvSpPr txBox="1"/>
            <p:nvPr/>
          </p:nvSpPr>
          <p:spPr>
            <a:xfrm>
              <a:off x="9971312" y="2131829"/>
              <a:ext cx="1381942" cy="406099"/>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CCGranada</a:t>
              </a:r>
              <a:endParaRPr lang="en-US" sz="1400" dirty="0">
                <a:solidFill>
                  <a:schemeClr val="accent1">
                    <a:lumMod val="75000"/>
                  </a:schemeClr>
                </a:solidFill>
              </a:endParaRPr>
            </a:p>
          </p:txBody>
        </p:sp>
        <p:sp>
          <p:nvSpPr>
            <p:cNvPr id="10" name="Freeform: Shape 18">
              <a:extLst>
                <a:ext uri="{FF2B5EF4-FFF2-40B4-BE49-F238E27FC236}">
                  <a16:creationId xmlns:a16="http://schemas.microsoft.com/office/drawing/2014/main" id="{F3FF484B-ACF0-4028-AE1E-5B94D9840BAF}"/>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spTree>
    <p:extLst>
      <p:ext uri="{BB962C8B-B14F-4D97-AF65-F5344CB8AC3E}">
        <p14:creationId xmlns:p14="http://schemas.microsoft.com/office/powerpoint/2010/main" val="248997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29BC44D-65C2-4236-A58D-C4A5009E6BBC}"/>
              </a:ext>
            </a:extLst>
          </p:cNvPr>
          <p:cNvSpPr/>
          <p:nvPr/>
        </p:nvSpPr>
        <p:spPr>
          <a:xfrm>
            <a:off x="644169" y="1614797"/>
            <a:ext cx="7786909"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pPr algn="ctr"/>
            <a:endParaRPr lang="en-US" sz="3600" b="1" dirty="0">
              <a:solidFill>
                <a:srgbClr val="B2DC19"/>
              </a:solidFill>
            </a:endParaRPr>
          </a:p>
          <a:p>
            <a:r>
              <a:rPr lang="es-ES" sz="3600" b="1" dirty="0">
                <a:solidFill>
                  <a:schemeClr val="bg1"/>
                </a:solidFill>
              </a:rPr>
              <a:t>“Las metas son sueños con fechas límite”</a:t>
            </a:r>
          </a:p>
          <a:p>
            <a:endParaRPr lang="en-US" sz="3600" b="1" dirty="0">
              <a:solidFill>
                <a:srgbClr val="B2DC19"/>
              </a:solidFill>
            </a:endParaRPr>
          </a:p>
          <a:p>
            <a:endParaRPr lang="en-US" sz="1200" b="1" dirty="0">
              <a:solidFill>
                <a:schemeClr val="bg1"/>
              </a:solidFill>
            </a:endParaRPr>
          </a:p>
        </p:txBody>
      </p:sp>
      <p:sp>
        <p:nvSpPr>
          <p:cNvPr id="3" name="Rectángulo 2">
            <a:extLst>
              <a:ext uri="{FF2B5EF4-FFF2-40B4-BE49-F238E27FC236}">
                <a16:creationId xmlns:a16="http://schemas.microsoft.com/office/drawing/2014/main" id="{ED484766-40FE-45CC-9E0F-587DBEBA3B4D}"/>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E31A3030-3DB0-40AC-9A7C-56F221655C09}"/>
              </a:ext>
            </a:extLst>
          </p:cNvPr>
          <p:cNvPicPr>
            <a:picLocks noChangeAspect="1"/>
          </p:cNvPicPr>
          <p:nvPr/>
        </p:nvPicPr>
        <p:blipFill>
          <a:blip r:embed="rId3"/>
          <a:stretch>
            <a:fillRect/>
          </a:stretch>
        </p:blipFill>
        <p:spPr>
          <a:xfrm>
            <a:off x="10261372" y="220941"/>
            <a:ext cx="1794635" cy="923857"/>
          </a:xfrm>
          <a:prstGeom prst="rect">
            <a:avLst/>
          </a:prstGeom>
        </p:spPr>
      </p:pic>
      <p:sp>
        <p:nvSpPr>
          <p:cNvPr id="11" name="Freeform: Shape 5">
            <a:extLst>
              <a:ext uri="{FF2B5EF4-FFF2-40B4-BE49-F238E27FC236}">
                <a16:creationId xmlns:a16="http://schemas.microsoft.com/office/drawing/2014/main" id="{0A62BFB8-6AB9-32F0-F906-88647D2EE936}"/>
              </a:ext>
            </a:extLst>
          </p:cNvPr>
          <p:cNvSpPr>
            <a:spLocks/>
          </p:cNvSpPr>
          <p:nvPr/>
        </p:nvSpPr>
        <p:spPr bwMode="auto">
          <a:xfrm>
            <a:off x="9129986" y="1663435"/>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4"/>
            <a:srcRect/>
            <a:stretch>
              <a:fillRect l="-778" r="-778"/>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12" name="Rectangle 9">
            <a:extLst>
              <a:ext uri="{FF2B5EF4-FFF2-40B4-BE49-F238E27FC236}">
                <a16:creationId xmlns:a16="http://schemas.microsoft.com/office/drawing/2014/main" id="{E8AC4A59-1C15-4BEE-EB6A-2B9D1C2705D1}"/>
              </a:ext>
            </a:extLst>
          </p:cNvPr>
          <p:cNvSpPr/>
          <p:nvPr/>
        </p:nvSpPr>
        <p:spPr>
          <a:xfrm>
            <a:off x="8941403" y="3728408"/>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Alejandro Valero</a:t>
            </a:r>
          </a:p>
        </p:txBody>
      </p:sp>
      <p:grpSp>
        <p:nvGrpSpPr>
          <p:cNvPr id="13" name="Group 16">
            <a:extLst>
              <a:ext uri="{FF2B5EF4-FFF2-40B4-BE49-F238E27FC236}">
                <a16:creationId xmlns:a16="http://schemas.microsoft.com/office/drawing/2014/main" id="{27976CCB-E5B9-830A-ACF3-714B92767621}"/>
              </a:ext>
            </a:extLst>
          </p:cNvPr>
          <p:cNvGrpSpPr/>
          <p:nvPr/>
        </p:nvGrpSpPr>
        <p:grpSpPr>
          <a:xfrm>
            <a:off x="9152898" y="4935426"/>
            <a:ext cx="1586787" cy="307777"/>
            <a:chOff x="9638759" y="2131829"/>
            <a:chExt cx="1894895" cy="406099"/>
          </a:xfrm>
        </p:grpSpPr>
        <p:sp>
          <p:nvSpPr>
            <p:cNvPr id="14" name="TextBox 17">
              <a:extLst>
                <a:ext uri="{FF2B5EF4-FFF2-40B4-BE49-F238E27FC236}">
                  <a16:creationId xmlns:a16="http://schemas.microsoft.com/office/drawing/2014/main" id="{E7E96D4E-8089-D9B2-92EF-8677D9749EC0}"/>
                </a:ext>
              </a:extLst>
            </p:cNvPr>
            <p:cNvSpPr txBox="1"/>
            <p:nvPr/>
          </p:nvSpPr>
          <p:spPr>
            <a:xfrm>
              <a:off x="9971312" y="2131829"/>
              <a:ext cx="1562342" cy="406099"/>
            </a:xfrm>
            <a:prstGeom prst="rect">
              <a:avLst/>
            </a:prstGeom>
            <a:noFill/>
          </p:spPr>
          <p:txBody>
            <a:bodyPr wrap="none" rtlCol="0">
              <a:spAutoFit/>
            </a:bodyPr>
            <a:lstStyle/>
            <a:p>
              <a:r>
                <a:rPr lang="en-US" sz="1400" dirty="0">
                  <a:solidFill>
                    <a:schemeClr val="accent1">
                      <a:lumMod val="75000"/>
                    </a:schemeClr>
                  </a:solidFill>
                </a:rPr>
                <a:t>@AJE_Granada</a:t>
              </a:r>
            </a:p>
          </p:txBody>
        </p:sp>
        <p:sp>
          <p:nvSpPr>
            <p:cNvPr id="15" name="Freeform: Shape 18">
              <a:extLst>
                <a:ext uri="{FF2B5EF4-FFF2-40B4-BE49-F238E27FC236}">
                  <a16:creationId xmlns:a16="http://schemas.microsoft.com/office/drawing/2014/main" id="{1E2F8D5C-3831-FFFA-EF2A-22C61A94D611}"/>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16" name="Imagen 15">
            <a:extLst>
              <a:ext uri="{FF2B5EF4-FFF2-40B4-BE49-F238E27FC236}">
                <a16:creationId xmlns:a16="http://schemas.microsoft.com/office/drawing/2014/main" id="{A5845DEB-D747-1E79-48D0-231362B3F14D}"/>
              </a:ext>
            </a:extLst>
          </p:cNvPr>
          <p:cNvPicPr>
            <a:picLocks noChangeAspect="1"/>
          </p:cNvPicPr>
          <p:nvPr/>
        </p:nvPicPr>
        <p:blipFill>
          <a:blip r:embed="rId5"/>
          <a:stretch>
            <a:fillRect/>
          </a:stretch>
        </p:blipFill>
        <p:spPr>
          <a:xfrm>
            <a:off x="9311504" y="4220512"/>
            <a:ext cx="1292721" cy="476609"/>
          </a:xfrm>
          <a:prstGeom prst="rect">
            <a:avLst/>
          </a:prstGeom>
        </p:spPr>
      </p:pic>
    </p:spTree>
    <p:extLst>
      <p:ext uri="{BB962C8B-B14F-4D97-AF65-F5344CB8AC3E}">
        <p14:creationId xmlns:p14="http://schemas.microsoft.com/office/powerpoint/2010/main" val="241296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29BC44D-65C2-4236-A58D-C4A5009E6BBC}"/>
              </a:ext>
            </a:extLst>
          </p:cNvPr>
          <p:cNvSpPr/>
          <p:nvPr/>
        </p:nvSpPr>
        <p:spPr>
          <a:xfrm>
            <a:off x="644169" y="1614797"/>
            <a:ext cx="7786909"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pPr algn="ctr"/>
            <a:endParaRPr lang="en-US" sz="3600" b="1" dirty="0">
              <a:solidFill>
                <a:srgbClr val="B2DC19"/>
              </a:solidFill>
            </a:endParaRPr>
          </a:p>
          <a:p>
            <a:r>
              <a:rPr lang="es-ES" sz="3600" b="1" dirty="0">
                <a:solidFill>
                  <a:schemeClr val="bg1"/>
                </a:solidFill>
              </a:rPr>
              <a:t>“Trabaja tus competencias personales para emprender con tu idea.”</a:t>
            </a:r>
          </a:p>
          <a:p>
            <a:endParaRPr lang="en-US" sz="3600" b="1" dirty="0">
              <a:solidFill>
                <a:srgbClr val="B2DC19"/>
              </a:solidFill>
            </a:endParaRPr>
          </a:p>
          <a:p>
            <a:endParaRPr lang="en-US" sz="1200" b="1" dirty="0">
              <a:solidFill>
                <a:schemeClr val="bg1"/>
              </a:solidFill>
            </a:endParaRPr>
          </a:p>
        </p:txBody>
      </p:sp>
      <p:sp>
        <p:nvSpPr>
          <p:cNvPr id="3" name="Rectángulo 2">
            <a:extLst>
              <a:ext uri="{FF2B5EF4-FFF2-40B4-BE49-F238E27FC236}">
                <a16:creationId xmlns:a16="http://schemas.microsoft.com/office/drawing/2014/main" id="{ED484766-40FE-45CC-9E0F-587DBEBA3B4D}"/>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E31A3030-3DB0-40AC-9A7C-56F221655C09}"/>
              </a:ext>
            </a:extLst>
          </p:cNvPr>
          <p:cNvPicPr>
            <a:picLocks noChangeAspect="1"/>
          </p:cNvPicPr>
          <p:nvPr/>
        </p:nvPicPr>
        <p:blipFill>
          <a:blip r:embed="rId3"/>
          <a:stretch>
            <a:fillRect/>
          </a:stretch>
        </p:blipFill>
        <p:spPr>
          <a:xfrm>
            <a:off x="10261372" y="220941"/>
            <a:ext cx="1794635" cy="923857"/>
          </a:xfrm>
          <a:prstGeom prst="rect">
            <a:avLst/>
          </a:prstGeom>
        </p:spPr>
      </p:pic>
      <p:sp>
        <p:nvSpPr>
          <p:cNvPr id="11" name="Freeform: Shape 5">
            <a:extLst>
              <a:ext uri="{FF2B5EF4-FFF2-40B4-BE49-F238E27FC236}">
                <a16:creationId xmlns:a16="http://schemas.microsoft.com/office/drawing/2014/main" id="{1D30E43B-E52B-27D8-31D0-6918A2DD71D0}"/>
              </a:ext>
            </a:extLst>
          </p:cNvPr>
          <p:cNvSpPr>
            <a:spLocks/>
          </p:cNvSpPr>
          <p:nvPr/>
        </p:nvSpPr>
        <p:spPr bwMode="auto">
          <a:xfrm>
            <a:off x="9020244" y="1614797"/>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4"/>
            <a:srcRect/>
            <a:stretch>
              <a:fillRect l="-778" r="-778"/>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12" name="Rectangle 9">
            <a:extLst>
              <a:ext uri="{FF2B5EF4-FFF2-40B4-BE49-F238E27FC236}">
                <a16:creationId xmlns:a16="http://schemas.microsoft.com/office/drawing/2014/main" id="{DEFBA4E8-6A38-E792-F7C5-A4E03D9EB999}"/>
              </a:ext>
            </a:extLst>
          </p:cNvPr>
          <p:cNvSpPr/>
          <p:nvPr/>
        </p:nvSpPr>
        <p:spPr>
          <a:xfrm>
            <a:off x="8831661" y="3663441"/>
            <a:ext cx="2214506"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Mª Angeles Montero </a:t>
            </a:r>
          </a:p>
        </p:txBody>
      </p:sp>
      <p:grpSp>
        <p:nvGrpSpPr>
          <p:cNvPr id="13" name="Group 16">
            <a:extLst>
              <a:ext uri="{FF2B5EF4-FFF2-40B4-BE49-F238E27FC236}">
                <a16:creationId xmlns:a16="http://schemas.microsoft.com/office/drawing/2014/main" id="{F52379B6-92B7-5B36-7353-9AE97763DBFF}"/>
              </a:ext>
            </a:extLst>
          </p:cNvPr>
          <p:cNvGrpSpPr/>
          <p:nvPr/>
        </p:nvGrpSpPr>
        <p:grpSpPr>
          <a:xfrm>
            <a:off x="9043147" y="4886788"/>
            <a:ext cx="1359482" cy="307777"/>
            <a:chOff x="9638759" y="2131829"/>
            <a:chExt cx="1623456" cy="406099"/>
          </a:xfrm>
        </p:grpSpPr>
        <p:sp>
          <p:nvSpPr>
            <p:cNvPr id="14" name="TextBox 17">
              <a:extLst>
                <a:ext uri="{FF2B5EF4-FFF2-40B4-BE49-F238E27FC236}">
                  <a16:creationId xmlns:a16="http://schemas.microsoft.com/office/drawing/2014/main" id="{E087746C-AF69-507F-1CCD-0DA59346D7EE}"/>
                </a:ext>
              </a:extLst>
            </p:cNvPr>
            <p:cNvSpPr txBox="1"/>
            <p:nvPr/>
          </p:nvSpPr>
          <p:spPr>
            <a:xfrm>
              <a:off x="9971312" y="2131829"/>
              <a:ext cx="1290903" cy="406099"/>
            </a:xfrm>
            <a:prstGeom prst="rect">
              <a:avLst/>
            </a:prstGeom>
            <a:noFill/>
          </p:spPr>
          <p:txBody>
            <a:bodyPr wrap="none" rtlCol="0">
              <a:spAutoFit/>
            </a:bodyPr>
            <a:lstStyle/>
            <a:p>
              <a:r>
                <a:rPr lang="en-US" sz="1400" dirty="0">
                  <a:solidFill>
                    <a:schemeClr val="accent1">
                      <a:lumMod val="75000"/>
                    </a:schemeClr>
                  </a:solidFill>
                </a:rPr>
                <a:t>@SAEmpleo</a:t>
              </a:r>
            </a:p>
          </p:txBody>
        </p:sp>
        <p:sp>
          <p:nvSpPr>
            <p:cNvPr id="15" name="Freeform: Shape 18">
              <a:extLst>
                <a:ext uri="{FF2B5EF4-FFF2-40B4-BE49-F238E27FC236}">
                  <a16:creationId xmlns:a16="http://schemas.microsoft.com/office/drawing/2014/main" id="{7D2953FC-44E4-4090-B459-39963E5A4C4E}"/>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16" name="Imagen 15">
            <a:extLst>
              <a:ext uri="{FF2B5EF4-FFF2-40B4-BE49-F238E27FC236}">
                <a16:creationId xmlns:a16="http://schemas.microsoft.com/office/drawing/2014/main" id="{3DB45685-F2F2-2F3C-9909-C635EF7A5EB7}"/>
              </a:ext>
            </a:extLst>
          </p:cNvPr>
          <p:cNvPicPr>
            <a:picLocks noChangeAspect="1"/>
          </p:cNvPicPr>
          <p:nvPr/>
        </p:nvPicPr>
        <p:blipFill>
          <a:blip r:embed="rId5"/>
          <a:stretch>
            <a:fillRect/>
          </a:stretch>
        </p:blipFill>
        <p:spPr>
          <a:xfrm>
            <a:off x="8851992" y="4077880"/>
            <a:ext cx="2215059" cy="725623"/>
          </a:xfrm>
          <a:prstGeom prst="rect">
            <a:avLst/>
          </a:prstGeom>
        </p:spPr>
      </p:pic>
    </p:spTree>
    <p:extLst>
      <p:ext uri="{BB962C8B-B14F-4D97-AF65-F5344CB8AC3E}">
        <p14:creationId xmlns:p14="http://schemas.microsoft.com/office/powerpoint/2010/main" val="208302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29BC44D-65C2-4236-A58D-C4A5009E6BBC}"/>
              </a:ext>
            </a:extLst>
          </p:cNvPr>
          <p:cNvSpPr/>
          <p:nvPr/>
        </p:nvSpPr>
        <p:spPr>
          <a:xfrm>
            <a:off x="644169" y="1614797"/>
            <a:ext cx="7786909" cy="3628406"/>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nchorCtr="0"/>
          <a:lstStyle/>
          <a:p>
            <a:pPr algn="ctr"/>
            <a:endParaRPr lang="en-US" sz="3600" b="1" dirty="0">
              <a:solidFill>
                <a:srgbClr val="B2DC19"/>
              </a:solidFill>
            </a:endParaRPr>
          </a:p>
          <a:p>
            <a:r>
              <a:rPr lang="es-ES" sz="3600" b="1" dirty="0">
                <a:solidFill>
                  <a:schemeClr val="bg1"/>
                </a:solidFill>
              </a:rPr>
              <a:t>“Tenéis una oportunidad brutal de tener un impacto enorme en la sociedad que se está formando”</a:t>
            </a:r>
          </a:p>
          <a:p>
            <a:endParaRPr lang="en-US" b="1" i="1" dirty="0">
              <a:solidFill>
                <a:srgbClr val="B2DC19"/>
              </a:solidFill>
            </a:endParaRPr>
          </a:p>
          <a:p>
            <a:pPr algn="r"/>
            <a:r>
              <a:rPr lang="en-US" b="1" i="1" dirty="0">
                <a:solidFill>
                  <a:schemeClr val="bg1"/>
                </a:solidFill>
              </a:rPr>
              <a:t>Pilar </a:t>
            </a:r>
            <a:r>
              <a:rPr lang="en-US" b="1" i="1" dirty="0" err="1">
                <a:solidFill>
                  <a:schemeClr val="bg1"/>
                </a:solidFill>
              </a:rPr>
              <a:t>Manchón</a:t>
            </a:r>
            <a:endParaRPr lang="en-US" b="1" i="1" dirty="0">
              <a:solidFill>
                <a:schemeClr val="bg1"/>
              </a:solidFill>
            </a:endParaRPr>
          </a:p>
          <a:p>
            <a:endParaRPr lang="en-US" sz="3600" b="1" dirty="0">
              <a:solidFill>
                <a:srgbClr val="B2DC19"/>
              </a:solidFill>
            </a:endParaRPr>
          </a:p>
          <a:p>
            <a:endParaRPr lang="en-US" sz="1200" b="1" dirty="0">
              <a:solidFill>
                <a:schemeClr val="bg1"/>
              </a:solidFill>
            </a:endParaRPr>
          </a:p>
        </p:txBody>
      </p:sp>
      <p:sp>
        <p:nvSpPr>
          <p:cNvPr id="3" name="Rectángulo 2">
            <a:extLst>
              <a:ext uri="{FF2B5EF4-FFF2-40B4-BE49-F238E27FC236}">
                <a16:creationId xmlns:a16="http://schemas.microsoft.com/office/drawing/2014/main" id="{ED484766-40FE-45CC-9E0F-587DBEBA3B4D}"/>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E31A3030-3DB0-40AC-9A7C-56F221655C09}"/>
              </a:ext>
            </a:extLst>
          </p:cNvPr>
          <p:cNvPicPr>
            <a:picLocks noChangeAspect="1"/>
          </p:cNvPicPr>
          <p:nvPr/>
        </p:nvPicPr>
        <p:blipFill>
          <a:blip r:embed="rId3"/>
          <a:stretch>
            <a:fillRect/>
          </a:stretch>
        </p:blipFill>
        <p:spPr>
          <a:xfrm>
            <a:off x="10261372" y="220941"/>
            <a:ext cx="1794635" cy="923857"/>
          </a:xfrm>
          <a:prstGeom prst="rect">
            <a:avLst/>
          </a:prstGeom>
        </p:spPr>
      </p:pic>
      <p:sp>
        <p:nvSpPr>
          <p:cNvPr id="17" name="Rectangle 11">
            <a:extLst>
              <a:ext uri="{FF2B5EF4-FFF2-40B4-BE49-F238E27FC236}">
                <a16:creationId xmlns:a16="http://schemas.microsoft.com/office/drawing/2014/main" id="{BAB7E722-CBE5-40A9-AD38-2C7E8F54ECEB}"/>
              </a:ext>
            </a:extLst>
          </p:cNvPr>
          <p:cNvSpPr/>
          <p:nvPr/>
        </p:nvSpPr>
        <p:spPr>
          <a:xfrm>
            <a:off x="8736016" y="3512965"/>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Belén Carvajal</a:t>
            </a:r>
          </a:p>
        </p:txBody>
      </p:sp>
      <p:sp>
        <p:nvSpPr>
          <p:cNvPr id="18" name="Freeform: Shape 5">
            <a:extLst>
              <a:ext uri="{FF2B5EF4-FFF2-40B4-BE49-F238E27FC236}">
                <a16:creationId xmlns:a16="http://schemas.microsoft.com/office/drawing/2014/main" id="{09064D4F-6164-4A72-91EF-0A24E5045F84}"/>
              </a:ext>
            </a:extLst>
          </p:cNvPr>
          <p:cNvSpPr>
            <a:spLocks/>
          </p:cNvSpPr>
          <p:nvPr/>
        </p:nvSpPr>
        <p:spPr bwMode="auto">
          <a:xfrm>
            <a:off x="8850482" y="1480432"/>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4"/>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grpSp>
        <p:nvGrpSpPr>
          <p:cNvPr id="19" name="Group 16">
            <a:extLst>
              <a:ext uri="{FF2B5EF4-FFF2-40B4-BE49-F238E27FC236}">
                <a16:creationId xmlns:a16="http://schemas.microsoft.com/office/drawing/2014/main" id="{74CC1F51-5283-424A-B7CE-1D2F9B71FE4A}"/>
              </a:ext>
            </a:extLst>
          </p:cNvPr>
          <p:cNvGrpSpPr/>
          <p:nvPr/>
        </p:nvGrpSpPr>
        <p:grpSpPr>
          <a:xfrm>
            <a:off x="8971725" y="4719983"/>
            <a:ext cx="1612050" cy="523220"/>
            <a:chOff x="9638759" y="2131829"/>
            <a:chExt cx="1925064" cy="690367"/>
          </a:xfrm>
        </p:grpSpPr>
        <p:sp>
          <p:nvSpPr>
            <p:cNvPr id="20" name="TextBox 17">
              <a:extLst>
                <a:ext uri="{FF2B5EF4-FFF2-40B4-BE49-F238E27FC236}">
                  <a16:creationId xmlns:a16="http://schemas.microsoft.com/office/drawing/2014/main" id="{50DC6EEF-AEEF-4367-848D-A4AD427F5795}"/>
                </a:ext>
              </a:extLst>
            </p:cNvPr>
            <p:cNvSpPr txBox="1"/>
            <p:nvPr/>
          </p:nvSpPr>
          <p:spPr>
            <a:xfrm>
              <a:off x="9971312" y="2131829"/>
              <a:ext cx="1592511" cy="690367"/>
            </a:xfrm>
            <a:prstGeom prst="rect">
              <a:avLst/>
            </a:prstGeom>
            <a:noFill/>
          </p:spPr>
          <p:txBody>
            <a:bodyPr wrap="none" rtlCol="0">
              <a:spAutoFit/>
            </a:bodyPr>
            <a:lstStyle/>
            <a:p>
              <a:r>
                <a:rPr lang="en-US" sz="1400" dirty="0">
                  <a:solidFill>
                    <a:schemeClr val="accent1">
                      <a:lumMod val="75000"/>
                    </a:schemeClr>
                  </a:solidFill>
                </a:rPr>
                <a:t>@bcarvajal69</a:t>
              </a:r>
            </a:p>
            <a:p>
              <a:r>
                <a:rPr lang="en-US" sz="1400" dirty="0">
                  <a:solidFill>
                    <a:schemeClr val="accent1">
                      <a:lumMod val="75000"/>
                    </a:schemeClr>
                  </a:solidFill>
                </a:rPr>
                <a:t>@</a:t>
              </a:r>
              <a:r>
                <a:rPr lang="en-US" sz="1400" dirty="0" err="1">
                  <a:solidFill>
                    <a:schemeClr val="accent1">
                      <a:lumMod val="75000"/>
                    </a:schemeClr>
                  </a:solidFill>
                </a:rPr>
                <a:t>CadeGranada</a:t>
              </a:r>
              <a:endParaRPr lang="en-US" sz="1400" dirty="0">
                <a:solidFill>
                  <a:schemeClr val="accent1">
                    <a:lumMod val="75000"/>
                  </a:schemeClr>
                </a:solidFill>
              </a:endParaRPr>
            </a:p>
          </p:txBody>
        </p:sp>
        <p:sp>
          <p:nvSpPr>
            <p:cNvPr id="21" name="Freeform: Shape 18">
              <a:extLst>
                <a:ext uri="{FF2B5EF4-FFF2-40B4-BE49-F238E27FC236}">
                  <a16:creationId xmlns:a16="http://schemas.microsoft.com/office/drawing/2014/main" id="{DF1F7DC8-796C-4DB9-BEFE-AEAA1D4614E0}"/>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5" name="Imagen 4">
            <a:extLst>
              <a:ext uri="{FF2B5EF4-FFF2-40B4-BE49-F238E27FC236}">
                <a16:creationId xmlns:a16="http://schemas.microsoft.com/office/drawing/2014/main" id="{1F8715C9-CB3A-A1C8-715E-37190BEACAD6}"/>
              </a:ext>
            </a:extLst>
          </p:cNvPr>
          <p:cNvPicPr>
            <a:picLocks noChangeAspect="1"/>
          </p:cNvPicPr>
          <p:nvPr/>
        </p:nvPicPr>
        <p:blipFill>
          <a:blip r:embed="rId5"/>
          <a:stretch>
            <a:fillRect/>
          </a:stretch>
        </p:blipFill>
        <p:spPr>
          <a:xfrm>
            <a:off x="8736016" y="3950716"/>
            <a:ext cx="2214507" cy="728057"/>
          </a:xfrm>
          <a:prstGeom prst="rect">
            <a:avLst/>
          </a:prstGeom>
        </p:spPr>
      </p:pic>
    </p:spTree>
    <p:extLst>
      <p:ext uri="{BB962C8B-B14F-4D97-AF65-F5344CB8AC3E}">
        <p14:creationId xmlns:p14="http://schemas.microsoft.com/office/powerpoint/2010/main" val="3978110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0"/>
          <p:cNvPicPr preferRelativeResize="0"/>
          <p:nvPr/>
        </p:nvPicPr>
        <p:blipFill rotWithShape="1">
          <a:blip r:embed="rId3">
            <a:alphaModFix/>
          </a:blip>
          <a:srcRect/>
          <a:stretch/>
        </p:blipFill>
        <p:spPr>
          <a:xfrm>
            <a:off x="781050" y="1876252"/>
            <a:ext cx="5314950" cy="2533650"/>
          </a:xfrm>
          <a:prstGeom prst="rect">
            <a:avLst/>
          </a:prstGeom>
          <a:noFill/>
          <a:ln>
            <a:noFill/>
          </a:ln>
        </p:spPr>
      </p:pic>
      <p:sp>
        <p:nvSpPr>
          <p:cNvPr id="327" name="Google Shape;327;p20"/>
          <p:cNvSpPr/>
          <p:nvPr/>
        </p:nvSpPr>
        <p:spPr>
          <a:xfrm>
            <a:off x="6809014" y="4605007"/>
            <a:ext cx="46906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800" b="1" dirty="0">
                <a:solidFill>
                  <a:srgbClr val="0F0F0F"/>
                </a:solidFill>
                <a:latin typeface="Arial"/>
                <a:ea typeface="Arial"/>
                <a:cs typeface="Arial"/>
                <a:sym typeface="Arial"/>
              </a:rPr>
              <a:t>Pilar Manchón</a:t>
            </a:r>
            <a:endParaRPr dirty="0"/>
          </a:p>
          <a:p>
            <a:pPr marL="0" marR="0" lvl="0" indent="0" algn="r" rtl="0">
              <a:spcBef>
                <a:spcPts val="0"/>
              </a:spcBef>
              <a:spcAft>
                <a:spcPts val="0"/>
              </a:spcAft>
              <a:buNone/>
            </a:pPr>
            <a:r>
              <a:rPr lang="es-ES" sz="1800" i="1" dirty="0">
                <a:solidFill>
                  <a:schemeClr val="dk1"/>
                </a:solidFill>
                <a:latin typeface="Calibri"/>
                <a:ea typeface="Calibri"/>
                <a:cs typeface="Calibri"/>
                <a:sym typeface="Calibri"/>
              </a:rPr>
              <a:t>Directora de estrategia de investigación Google</a:t>
            </a:r>
            <a:endParaRPr sz="1800" b="1" i="1" dirty="0">
              <a:solidFill>
                <a:srgbClr val="0F0F0F"/>
              </a:solidFill>
              <a:latin typeface="Arial"/>
              <a:ea typeface="Arial"/>
              <a:cs typeface="Arial"/>
              <a:sym typeface="Arial"/>
            </a:endParaRPr>
          </a:p>
        </p:txBody>
      </p:sp>
      <p:sp>
        <p:nvSpPr>
          <p:cNvPr id="328" name="Google Shape;328;p20"/>
          <p:cNvSpPr/>
          <p:nvPr/>
        </p:nvSpPr>
        <p:spPr>
          <a:xfrm>
            <a:off x="6345382" y="1742685"/>
            <a:ext cx="568590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dirty="0">
                <a:solidFill>
                  <a:schemeClr val="dk1"/>
                </a:solidFill>
                <a:latin typeface="Calibri"/>
                <a:ea typeface="Calibri"/>
                <a:cs typeface="Calibri"/>
                <a:sym typeface="Calibri"/>
              </a:rPr>
              <a:t>Tenéis una oportunidad brutal </a:t>
            </a:r>
            <a:r>
              <a:rPr lang="es-ES" sz="1800" b="1" dirty="0">
                <a:solidFill>
                  <a:schemeClr val="dk1"/>
                </a:solidFill>
                <a:latin typeface="Calibri"/>
                <a:ea typeface="Calibri"/>
                <a:cs typeface="Calibri"/>
                <a:sym typeface="Calibri"/>
              </a:rPr>
              <a:t>de tener un impacto enorme en la sociedad que se está formando.</a:t>
            </a:r>
            <a:endParaRPr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Estamos en un punto de inflexión importantísimo.</a:t>
            </a:r>
            <a:endParaRPr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dirty="0">
                <a:solidFill>
                  <a:schemeClr val="dk1"/>
                </a:solidFill>
                <a:latin typeface="Calibri"/>
                <a:ea typeface="Calibri"/>
                <a:cs typeface="Calibri"/>
                <a:sym typeface="Calibri"/>
              </a:rPr>
              <a:t>Y eso es </a:t>
            </a:r>
            <a:r>
              <a:rPr lang="es-ES" sz="1800" b="1" dirty="0">
                <a:solidFill>
                  <a:schemeClr val="dk1"/>
                </a:solidFill>
                <a:latin typeface="Calibri"/>
                <a:ea typeface="Calibri"/>
                <a:cs typeface="Calibri"/>
                <a:sym typeface="Calibri"/>
              </a:rPr>
              <a:t>una oportunidad pero también una responsabilidad. </a:t>
            </a:r>
            <a:r>
              <a:rPr lang="es-ES" sz="1800" dirty="0">
                <a:solidFill>
                  <a:schemeClr val="dk1"/>
                </a:solidFill>
                <a:latin typeface="Calibri"/>
                <a:ea typeface="Calibri"/>
                <a:cs typeface="Calibri"/>
                <a:sym typeface="Calibri"/>
              </a:rPr>
              <a:t>Nos podemos quedar observando o podemos saltar al campo y jugar.</a:t>
            </a:r>
            <a:endParaRPr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800" b="1" dirty="0">
                <a:solidFill>
                  <a:schemeClr val="dk1"/>
                </a:solidFill>
                <a:latin typeface="Calibri"/>
                <a:ea typeface="Calibri"/>
                <a:cs typeface="Calibri"/>
                <a:sym typeface="Calibri"/>
              </a:rPr>
              <a:t> </a:t>
            </a:r>
            <a:endParaRPr dirty="0"/>
          </a:p>
        </p:txBody>
      </p:sp>
      <p:sp>
        <p:nvSpPr>
          <p:cNvPr id="329" name="Google Shape;329;p20"/>
          <p:cNvSpPr/>
          <p:nvPr/>
        </p:nvSpPr>
        <p:spPr>
          <a:xfrm>
            <a:off x="259342" y="612198"/>
            <a:ext cx="9762609" cy="658835"/>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s-ES" sz="3600" b="1">
                <a:solidFill>
                  <a:schemeClr val="dk1"/>
                </a:solidFill>
                <a:latin typeface="Calibri"/>
                <a:ea typeface="Calibri"/>
                <a:cs typeface="Calibri"/>
                <a:sym typeface="Calibri"/>
              </a:rPr>
              <a:t>Estamos en un punto de inflexión: </a:t>
            </a:r>
            <a:r>
              <a:rPr lang="es-ES" sz="3600" b="1">
                <a:solidFill>
                  <a:srgbClr val="009999"/>
                </a:solidFill>
                <a:latin typeface="Calibri"/>
                <a:ea typeface="Calibri"/>
                <a:cs typeface="Calibri"/>
                <a:sym typeface="Calibri"/>
              </a:rPr>
              <a:t>La oportunidad</a:t>
            </a:r>
            <a:endParaRPr sz="3600">
              <a:solidFill>
                <a:srgbClr val="009999"/>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12B1AA-AF34-4687-BB9D-0ADEC8E1BFCE}"/>
              </a:ext>
            </a:extLst>
          </p:cNvPr>
          <p:cNvPicPr>
            <a:picLocks noChangeAspect="1"/>
          </p:cNvPicPr>
          <p:nvPr/>
        </p:nvPicPr>
        <p:blipFill rotWithShape="1">
          <a:blip r:embed="rId3">
            <a:lum bright="70000" contrast="-70000"/>
          </a:blip>
          <a:srcRect l="20779"/>
          <a:stretch/>
        </p:blipFill>
        <p:spPr>
          <a:xfrm>
            <a:off x="7584283" y="2127476"/>
            <a:ext cx="4067356" cy="3421472"/>
          </a:xfrm>
          <a:prstGeom prst="rect">
            <a:avLst/>
          </a:prstGeom>
        </p:spPr>
      </p:pic>
      <p:sp>
        <p:nvSpPr>
          <p:cNvPr id="3" name="Rectangle 9">
            <a:extLst>
              <a:ext uri="{FF2B5EF4-FFF2-40B4-BE49-F238E27FC236}">
                <a16:creationId xmlns:a16="http://schemas.microsoft.com/office/drawing/2014/main" id="{A70F4691-D5C0-4A82-B6DF-953267D90A53}"/>
              </a:ext>
            </a:extLst>
          </p:cNvPr>
          <p:cNvSpPr/>
          <p:nvPr/>
        </p:nvSpPr>
        <p:spPr>
          <a:xfrm>
            <a:off x="540361" y="1254101"/>
            <a:ext cx="7043922" cy="429484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nchorCtr="0">
            <a:noAutofit/>
          </a:bodyPr>
          <a:lstStyle/>
          <a:p>
            <a:endParaRPr lang="en-US" sz="1400" b="1" dirty="0">
              <a:solidFill>
                <a:srgbClr val="B2DC19"/>
              </a:solidFill>
            </a:endParaRPr>
          </a:p>
          <a:p>
            <a:endParaRPr lang="es-ES" sz="2800" b="1" dirty="0">
              <a:solidFill>
                <a:schemeClr val="bg1"/>
              </a:solidFill>
            </a:endParaRPr>
          </a:p>
          <a:p>
            <a:r>
              <a:rPr lang="es-ES" sz="6600" b="1" dirty="0">
                <a:solidFill>
                  <a:srgbClr val="B2DC19"/>
                </a:solidFill>
              </a:rPr>
              <a:t>GRACIAS!</a:t>
            </a:r>
            <a:endParaRPr lang="en-US" sz="6600" b="1" dirty="0">
              <a:solidFill>
                <a:srgbClr val="B2DC19"/>
              </a:solidFill>
            </a:endParaRPr>
          </a:p>
        </p:txBody>
      </p:sp>
      <p:sp>
        <p:nvSpPr>
          <p:cNvPr id="4" name="Rectángulo 3">
            <a:extLst>
              <a:ext uri="{FF2B5EF4-FFF2-40B4-BE49-F238E27FC236}">
                <a16:creationId xmlns:a16="http://schemas.microsoft.com/office/drawing/2014/main" id="{783EEDA0-52B2-43B2-95E7-CE811F8213E8}"/>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5" name="Imagen 4">
            <a:extLst>
              <a:ext uri="{FF2B5EF4-FFF2-40B4-BE49-F238E27FC236}">
                <a16:creationId xmlns:a16="http://schemas.microsoft.com/office/drawing/2014/main" id="{E9A90BDE-EC64-4B6C-A3CE-8CE197503813}"/>
              </a:ext>
            </a:extLst>
          </p:cNvPr>
          <p:cNvPicPr>
            <a:picLocks noChangeAspect="1"/>
          </p:cNvPicPr>
          <p:nvPr/>
        </p:nvPicPr>
        <p:blipFill>
          <a:blip r:embed="rId4"/>
          <a:stretch>
            <a:fillRect/>
          </a:stretch>
        </p:blipFill>
        <p:spPr>
          <a:xfrm>
            <a:off x="10261372" y="220941"/>
            <a:ext cx="1794635" cy="923857"/>
          </a:xfrm>
          <a:prstGeom prst="rect">
            <a:avLst/>
          </a:prstGeom>
        </p:spPr>
      </p:pic>
    </p:spTree>
    <p:extLst>
      <p:ext uri="{BB962C8B-B14F-4D97-AF65-F5344CB8AC3E}">
        <p14:creationId xmlns:p14="http://schemas.microsoft.com/office/powerpoint/2010/main" val="232200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197FA4C-B33A-4BFC-AB4F-FB0FB6AB9A40}"/>
              </a:ext>
            </a:extLst>
          </p:cNvPr>
          <p:cNvSpPr/>
          <p:nvPr/>
        </p:nvSpPr>
        <p:spPr>
          <a:xfrm>
            <a:off x="2295728" y="1584285"/>
            <a:ext cx="7772399" cy="33670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US" sz="5400" b="1" dirty="0">
                <a:solidFill>
                  <a:srgbClr val="B2DC19"/>
                </a:solidFill>
              </a:rPr>
              <a:t>PANELISTAS</a:t>
            </a:r>
            <a:endParaRPr lang="en-US" sz="5400" b="1" dirty="0">
              <a:solidFill>
                <a:schemeClr val="bg1"/>
              </a:solidFill>
            </a:endParaRPr>
          </a:p>
        </p:txBody>
      </p:sp>
      <p:sp>
        <p:nvSpPr>
          <p:cNvPr id="3" name="Rectángulo 2">
            <a:extLst>
              <a:ext uri="{FF2B5EF4-FFF2-40B4-BE49-F238E27FC236}">
                <a16:creationId xmlns:a16="http://schemas.microsoft.com/office/drawing/2014/main" id="{32561D69-B569-41A1-AD2A-9F2E93D4F2EB}"/>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I</a:t>
            </a:r>
            <a:r>
              <a:rPr lang="es-ES" sz="2400" b="1" dirty="0">
                <a:solidFill>
                  <a:schemeClr val="accent1">
                    <a:lumMod val="75000"/>
                  </a:schemeClr>
                </a:solidFill>
                <a:latin typeface="Calibri" panose="020F0502020204030204" pitchFamily="34" charset="0"/>
              </a:rPr>
              <a:t>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7E910C95-5483-4FAD-B0E4-AD9BD5F92E90}"/>
              </a:ext>
            </a:extLst>
          </p:cNvPr>
          <p:cNvPicPr>
            <a:picLocks noChangeAspect="1"/>
          </p:cNvPicPr>
          <p:nvPr/>
        </p:nvPicPr>
        <p:blipFill>
          <a:blip r:embed="rId3"/>
          <a:stretch>
            <a:fillRect/>
          </a:stretch>
        </p:blipFill>
        <p:spPr>
          <a:xfrm>
            <a:off x="10261372" y="220941"/>
            <a:ext cx="1794635" cy="923857"/>
          </a:xfrm>
          <a:prstGeom prst="rect">
            <a:avLst/>
          </a:prstGeom>
        </p:spPr>
      </p:pic>
    </p:spTree>
    <p:extLst>
      <p:ext uri="{BB962C8B-B14F-4D97-AF65-F5344CB8AC3E}">
        <p14:creationId xmlns:p14="http://schemas.microsoft.com/office/powerpoint/2010/main" val="421219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40E0EC6E-2E89-E5DA-E5A6-223801C44E32}"/>
              </a:ext>
            </a:extLst>
          </p:cNvPr>
          <p:cNvPicPr>
            <a:picLocks noChangeAspect="1"/>
          </p:cNvPicPr>
          <p:nvPr/>
        </p:nvPicPr>
        <p:blipFill>
          <a:blip r:embed="rId3"/>
          <a:stretch>
            <a:fillRect/>
          </a:stretch>
        </p:blipFill>
        <p:spPr>
          <a:xfrm>
            <a:off x="937806" y="3976391"/>
            <a:ext cx="1506483" cy="864636"/>
          </a:xfrm>
          <a:prstGeom prst="rect">
            <a:avLst/>
          </a:prstGeom>
        </p:spPr>
      </p:pic>
      <p:sp>
        <p:nvSpPr>
          <p:cNvPr id="5" name="Freeform: Shape 6">
            <a:extLst>
              <a:ext uri="{FF2B5EF4-FFF2-40B4-BE49-F238E27FC236}">
                <a16:creationId xmlns:a16="http://schemas.microsoft.com/office/drawing/2014/main" id="{24FEB00B-36DE-442B-A293-879D74324167}"/>
              </a:ext>
            </a:extLst>
          </p:cNvPr>
          <p:cNvSpPr>
            <a:spLocks/>
          </p:cNvSpPr>
          <p:nvPr/>
        </p:nvSpPr>
        <p:spPr bwMode="auto">
          <a:xfrm>
            <a:off x="2862163" y="1654033"/>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4"/>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7" name="Rectangle 10">
            <a:extLst>
              <a:ext uri="{FF2B5EF4-FFF2-40B4-BE49-F238E27FC236}">
                <a16:creationId xmlns:a16="http://schemas.microsoft.com/office/drawing/2014/main" id="{AFA86DAA-E88B-448C-BF9D-0E93A1C56F64}"/>
              </a:ext>
            </a:extLst>
          </p:cNvPr>
          <p:cNvSpPr/>
          <p:nvPr/>
        </p:nvSpPr>
        <p:spPr>
          <a:xfrm>
            <a:off x="2673580" y="3719006"/>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Alfonso Gil </a:t>
            </a:r>
          </a:p>
        </p:txBody>
      </p:sp>
      <p:sp>
        <p:nvSpPr>
          <p:cNvPr id="8" name="Rectangle 11">
            <a:extLst>
              <a:ext uri="{FF2B5EF4-FFF2-40B4-BE49-F238E27FC236}">
                <a16:creationId xmlns:a16="http://schemas.microsoft.com/office/drawing/2014/main" id="{05B9A8F7-6CB7-4951-B101-AE5072952CDF}"/>
              </a:ext>
            </a:extLst>
          </p:cNvPr>
          <p:cNvSpPr/>
          <p:nvPr/>
        </p:nvSpPr>
        <p:spPr>
          <a:xfrm>
            <a:off x="386853" y="3719006"/>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Mª Jesús Salcedo </a:t>
            </a:r>
          </a:p>
        </p:txBody>
      </p:sp>
      <p:sp>
        <p:nvSpPr>
          <p:cNvPr id="18" name="Freeform: Shape 6">
            <a:extLst>
              <a:ext uri="{FF2B5EF4-FFF2-40B4-BE49-F238E27FC236}">
                <a16:creationId xmlns:a16="http://schemas.microsoft.com/office/drawing/2014/main" id="{90724195-8DEC-4D74-8969-833C951DDA94}"/>
              </a:ext>
            </a:extLst>
          </p:cNvPr>
          <p:cNvSpPr>
            <a:spLocks/>
          </p:cNvSpPr>
          <p:nvPr/>
        </p:nvSpPr>
        <p:spPr bwMode="auto">
          <a:xfrm>
            <a:off x="594097" y="1654033"/>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5"/>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19" name="Rectangle 11">
            <a:extLst>
              <a:ext uri="{FF2B5EF4-FFF2-40B4-BE49-F238E27FC236}">
                <a16:creationId xmlns:a16="http://schemas.microsoft.com/office/drawing/2014/main" id="{0CBA3679-82A4-45FC-82B4-5372A5A8FF37}"/>
              </a:ext>
            </a:extLst>
          </p:cNvPr>
          <p:cNvSpPr/>
          <p:nvPr/>
        </p:nvSpPr>
        <p:spPr>
          <a:xfrm>
            <a:off x="9640936" y="3719006"/>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Belén Carvajal</a:t>
            </a:r>
          </a:p>
        </p:txBody>
      </p:sp>
      <p:sp>
        <p:nvSpPr>
          <p:cNvPr id="23" name="Rectangle 9">
            <a:extLst>
              <a:ext uri="{FF2B5EF4-FFF2-40B4-BE49-F238E27FC236}">
                <a16:creationId xmlns:a16="http://schemas.microsoft.com/office/drawing/2014/main" id="{F4690513-7447-4E98-BF12-4BA6553DEF69}"/>
              </a:ext>
            </a:extLst>
          </p:cNvPr>
          <p:cNvSpPr/>
          <p:nvPr/>
        </p:nvSpPr>
        <p:spPr>
          <a:xfrm>
            <a:off x="965535" y="283517"/>
            <a:ext cx="2730976" cy="796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US" sz="2800" b="1" dirty="0">
                <a:solidFill>
                  <a:srgbClr val="B2DC19"/>
                </a:solidFill>
              </a:rPr>
              <a:t>PANELISTAS</a:t>
            </a:r>
            <a:endParaRPr lang="en-US" sz="2800" b="1" dirty="0">
              <a:solidFill>
                <a:schemeClr val="bg1"/>
              </a:solidFill>
            </a:endParaRPr>
          </a:p>
        </p:txBody>
      </p:sp>
      <p:pic>
        <p:nvPicPr>
          <p:cNvPr id="28" name="Imagen 27">
            <a:extLst>
              <a:ext uri="{FF2B5EF4-FFF2-40B4-BE49-F238E27FC236}">
                <a16:creationId xmlns:a16="http://schemas.microsoft.com/office/drawing/2014/main" id="{F2A54140-3C2E-4D8F-BEDE-78C5CE5B67D0}"/>
              </a:ext>
            </a:extLst>
          </p:cNvPr>
          <p:cNvPicPr>
            <a:picLocks noChangeAspect="1"/>
          </p:cNvPicPr>
          <p:nvPr/>
        </p:nvPicPr>
        <p:blipFill>
          <a:blip r:embed="rId6"/>
          <a:stretch>
            <a:fillRect/>
          </a:stretch>
        </p:blipFill>
        <p:spPr>
          <a:xfrm>
            <a:off x="10261372" y="220941"/>
            <a:ext cx="1794635" cy="923857"/>
          </a:xfrm>
          <a:prstGeom prst="rect">
            <a:avLst/>
          </a:prstGeom>
        </p:spPr>
      </p:pic>
      <p:sp>
        <p:nvSpPr>
          <p:cNvPr id="31" name="Freeform: Shape 5">
            <a:extLst>
              <a:ext uri="{FF2B5EF4-FFF2-40B4-BE49-F238E27FC236}">
                <a16:creationId xmlns:a16="http://schemas.microsoft.com/office/drawing/2014/main" id="{20C72917-B186-417D-AD0F-50D3E43EA6DD}"/>
              </a:ext>
            </a:extLst>
          </p:cNvPr>
          <p:cNvSpPr>
            <a:spLocks/>
          </p:cNvSpPr>
          <p:nvPr/>
        </p:nvSpPr>
        <p:spPr bwMode="auto">
          <a:xfrm>
            <a:off x="9755402" y="1686473"/>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7"/>
            <a:stretch>
              <a:fillRect/>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pic>
        <p:nvPicPr>
          <p:cNvPr id="33" name="Imagen 32">
            <a:extLst>
              <a:ext uri="{FF2B5EF4-FFF2-40B4-BE49-F238E27FC236}">
                <a16:creationId xmlns:a16="http://schemas.microsoft.com/office/drawing/2014/main" id="{7D12CFBD-F445-417B-9BB9-C90C14B06683}"/>
              </a:ext>
            </a:extLst>
          </p:cNvPr>
          <p:cNvPicPr>
            <a:picLocks noChangeAspect="1"/>
          </p:cNvPicPr>
          <p:nvPr/>
        </p:nvPicPr>
        <p:blipFill>
          <a:blip r:embed="rId8"/>
          <a:stretch>
            <a:fillRect/>
          </a:stretch>
        </p:blipFill>
        <p:spPr>
          <a:xfrm>
            <a:off x="3005404" y="4229428"/>
            <a:ext cx="1386122" cy="439971"/>
          </a:xfrm>
          <a:prstGeom prst="rect">
            <a:avLst/>
          </a:prstGeom>
        </p:spPr>
      </p:pic>
      <p:grpSp>
        <p:nvGrpSpPr>
          <p:cNvPr id="36" name="Group 16">
            <a:extLst>
              <a:ext uri="{FF2B5EF4-FFF2-40B4-BE49-F238E27FC236}">
                <a16:creationId xmlns:a16="http://schemas.microsoft.com/office/drawing/2014/main" id="{390C6AB0-B0D7-4754-AB93-27B6395D47EA}"/>
              </a:ext>
            </a:extLst>
          </p:cNvPr>
          <p:cNvGrpSpPr/>
          <p:nvPr/>
        </p:nvGrpSpPr>
        <p:grpSpPr>
          <a:xfrm>
            <a:off x="2912194" y="4897675"/>
            <a:ext cx="1435720" cy="307777"/>
            <a:chOff x="9638759" y="2131829"/>
            <a:chExt cx="1714495" cy="406099"/>
          </a:xfrm>
        </p:grpSpPr>
        <p:sp>
          <p:nvSpPr>
            <p:cNvPr id="37" name="TextBox 17">
              <a:extLst>
                <a:ext uri="{FF2B5EF4-FFF2-40B4-BE49-F238E27FC236}">
                  <a16:creationId xmlns:a16="http://schemas.microsoft.com/office/drawing/2014/main" id="{031C2F10-E95B-4F00-AA6B-CDEBA5A0E218}"/>
                </a:ext>
              </a:extLst>
            </p:cNvPr>
            <p:cNvSpPr txBox="1"/>
            <p:nvPr/>
          </p:nvSpPr>
          <p:spPr>
            <a:xfrm>
              <a:off x="9971312" y="2131829"/>
              <a:ext cx="1381942" cy="406099"/>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CCGranada</a:t>
              </a:r>
              <a:endParaRPr lang="en-US" sz="1400" dirty="0">
                <a:solidFill>
                  <a:schemeClr val="accent1">
                    <a:lumMod val="75000"/>
                  </a:schemeClr>
                </a:solidFill>
              </a:endParaRPr>
            </a:p>
          </p:txBody>
        </p:sp>
        <p:sp>
          <p:nvSpPr>
            <p:cNvPr id="38" name="Freeform: Shape 18">
              <a:extLst>
                <a:ext uri="{FF2B5EF4-FFF2-40B4-BE49-F238E27FC236}">
                  <a16:creationId xmlns:a16="http://schemas.microsoft.com/office/drawing/2014/main" id="{00B013E7-5EE0-4C0B-9CBD-86F28623573E}"/>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grpSp>
        <p:nvGrpSpPr>
          <p:cNvPr id="39" name="Group 16">
            <a:extLst>
              <a:ext uri="{FF2B5EF4-FFF2-40B4-BE49-F238E27FC236}">
                <a16:creationId xmlns:a16="http://schemas.microsoft.com/office/drawing/2014/main" id="{CA2CB7A9-AA63-4256-9AA0-AC91AFFAADC2}"/>
              </a:ext>
            </a:extLst>
          </p:cNvPr>
          <p:cNvGrpSpPr/>
          <p:nvPr/>
        </p:nvGrpSpPr>
        <p:grpSpPr>
          <a:xfrm>
            <a:off x="661695" y="4926024"/>
            <a:ext cx="1770678" cy="307777"/>
            <a:chOff x="9627356" y="2131829"/>
            <a:chExt cx="2114493" cy="406099"/>
          </a:xfrm>
        </p:grpSpPr>
        <p:sp>
          <p:nvSpPr>
            <p:cNvPr id="40" name="TextBox 17">
              <a:extLst>
                <a:ext uri="{FF2B5EF4-FFF2-40B4-BE49-F238E27FC236}">
                  <a16:creationId xmlns:a16="http://schemas.microsoft.com/office/drawing/2014/main" id="{EDB97B89-6F3F-4998-B5B0-4289567E0003}"/>
                </a:ext>
              </a:extLst>
            </p:cNvPr>
            <p:cNvSpPr txBox="1"/>
            <p:nvPr/>
          </p:nvSpPr>
          <p:spPr>
            <a:xfrm>
              <a:off x="9971312" y="2131829"/>
              <a:ext cx="1770537" cy="406099"/>
            </a:xfrm>
            <a:prstGeom prst="rect">
              <a:avLst/>
            </a:prstGeom>
            <a:noFill/>
          </p:spPr>
          <p:txBody>
            <a:bodyPr wrap="none" rtlCol="0">
              <a:spAutoFit/>
            </a:bodyPr>
            <a:lstStyle/>
            <a:p>
              <a:r>
                <a:rPr lang="en-US" sz="1400" dirty="0">
                  <a:solidFill>
                    <a:schemeClr val="accent1">
                      <a:lumMod val="75000"/>
                    </a:schemeClr>
                  </a:solidFill>
                </a:rPr>
                <a:t>@</a:t>
              </a:r>
              <a:r>
                <a:rPr lang="en-US" sz="1400" dirty="0" err="1">
                  <a:solidFill>
                    <a:schemeClr val="accent1">
                      <a:lumMod val="75000"/>
                    </a:schemeClr>
                  </a:solidFill>
                </a:rPr>
                <a:t>empleagranada</a:t>
              </a:r>
              <a:endParaRPr lang="en-US" sz="1400" dirty="0">
                <a:solidFill>
                  <a:schemeClr val="accent1">
                    <a:lumMod val="75000"/>
                  </a:schemeClr>
                </a:solidFill>
              </a:endParaRPr>
            </a:p>
          </p:txBody>
        </p:sp>
        <p:sp>
          <p:nvSpPr>
            <p:cNvPr id="41" name="Freeform: Shape 18">
              <a:extLst>
                <a:ext uri="{FF2B5EF4-FFF2-40B4-BE49-F238E27FC236}">
                  <a16:creationId xmlns:a16="http://schemas.microsoft.com/office/drawing/2014/main" id="{4D9850C3-4F46-4C38-8F88-2FEB196BBF15}"/>
                </a:ext>
              </a:extLst>
            </p:cNvPr>
            <p:cNvSpPr/>
            <p:nvPr/>
          </p:nvSpPr>
          <p:spPr>
            <a:xfrm>
              <a:off x="9638758"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sp>
          <p:nvSpPr>
            <p:cNvPr id="35" name="Freeform: Shape 18">
              <a:extLst>
                <a:ext uri="{FF2B5EF4-FFF2-40B4-BE49-F238E27FC236}">
                  <a16:creationId xmlns:a16="http://schemas.microsoft.com/office/drawing/2014/main" id="{BE11004C-FBDE-7FB1-178F-86AC2DF4F3CF}"/>
                </a:ext>
              </a:extLst>
            </p:cNvPr>
            <p:cNvSpPr/>
            <p:nvPr/>
          </p:nvSpPr>
          <p:spPr>
            <a:xfrm>
              <a:off x="9627356" y="2131829"/>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C1661"/>
                </a:solidFill>
              </a:endParaRPr>
            </a:p>
          </p:txBody>
        </p:sp>
      </p:grpSp>
      <p:grpSp>
        <p:nvGrpSpPr>
          <p:cNvPr id="42" name="Group 16">
            <a:extLst>
              <a:ext uri="{FF2B5EF4-FFF2-40B4-BE49-F238E27FC236}">
                <a16:creationId xmlns:a16="http://schemas.microsoft.com/office/drawing/2014/main" id="{11B46A6D-7EA7-4524-9D68-39489A10419D}"/>
              </a:ext>
            </a:extLst>
          </p:cNvPr>
          <p:cNvGrpSpPr/>
          <p:nvPr/>
        </p:nvGrpSpPr>
        <p:grpSpPr>
          <a:xfrm>
            <a:off x="9876645" y="4926024"/>
            <a:ext cx="1612050" cy="307777"/>
            <a:chOff x="9638759" y="2131829"/>
            <a:chExt cx="1925064" cy="406099"/>
          </a:xfrm>
        </p:grpSpPr>
        <p:sp>
          <p:nvSpPr>
            <p:cNvPr id="43" name="TextBox 17">
              <a:extLst>
                <a:ext uri="{FF2B5EF4-FFF2-40B4-BE49-F238E27FC236}">
                  <a16:creationId xmlns:a16="http://schemas.microsoft.com/office/drawing/2014/main" id="{219EAC9F-3BF9-4B40-B2BC-BEEB6E8B29A7}"/>
                </a:ext>
              </a:extLst>
            </p:cNvPr>
            <p:cNvSpPr txBox="1"/>
            <p:nvPr/>
          </p:nvSpPr>
          <p:spPr>
            <a:xfrm>
              <a:off x="9971312" y="2131829"/>
              <a:ext cx="1592511" cy="406099"/>
            </a:xfrm>
            <a:prstGeom prst="rect">
              <a:avLst/>
            </a:prstGeom>
            <a:noFill/>
          </p:spPr>
          <p:txBody>
            <a:bodyPr wrap="none" rtlCol="0">
              <a:spAutoFit/>
            </a:bodyPr>
            <a:lstStyle/>
            <a:p>
              <a:r>
                <a:rPr lang="en-US" sz="1400" dirty="0">
                  <a:solidFill>
                    <a:schemeClr val="accent1">
                      <a:lumMod val="75000"/>
                    </a:schemeClr>
                  </a:solidFill>
                </a:rPr>
                <a:t>@CadeGranada</a:t>
              </a:r>
            </a:p>
          </p:txBody>
        </p:sp>
        <p:sp>
          <p:nvSpPr>
            <p:cNvPr id="44" name="Freeform: Shape 18">
              <a:extLst>
                <a:ext uri="{FF2B5EF4-FFF2-40B4-BE49-F238E27FC236}">
                  <a16:creationId xmlns:a16="http://schemas.microsoft.com/office/drawing/2014/main" id="{C0248538-8543-4B1E-B8DF-3B5FC377DF1B}"/>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sp>
        <p:nvSpPr>
          <p:cNvPr id="2" name="Freeform: Shape 5">
            <a:extLst>
              <a:ext uri="{FF2B5EF4-FFF2-40B4-BE49-F238E27FC236}">
                <a16:creationId xmlns:a16="http://schemas.microsoft.com/office/drawing/2014/main" id="{F124CB71-489B-92E5-DBD0-2EFC6E9E7695}"/>
              </a:ext>
            </a:extLst>
          </p:cNvPr>
          <p:cNvSpPr>
            <a:spLocks/>
          </p:cNvSpPr>
          <p:nvPr/>
        </p:nvSpPr>
        <p:spPr bwMode="auto">
          <a:xfrm>
            <a:off x="5064172" y="1680242"/>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9"/>
            <a:srcRect/>
            <a:stretch>
              <a:fillRect l="-778" r="-778"/>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3" name="Rectangle 9">
            <a:extLst>
              <a:ext uri="{FF2B5EF4-FFF2-40B4-BE49-F238E27FC236}">
                <a16:creationId xmlns:a16="http://schemas.microsoft.com/office/drawing/2014/main" id="{ACDD50E9-6B11-A7E9-D671-A8FCB0F42951}"/>
              </a:ext>
            </a:extLst>
          </p:cNvPr>
          <p:cNvSpPr/>
          <p:nvPr/>
        </p:nvSpPr>
        <p:spPr>
          <a:xfrm>
            <a:off x="4875589" y="3745215"/>
            <a:ext cx="2049771"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Alejandro Valero</a:t>
            </a:r>
          </a:p>
        </p:txBody>
      </p:sp>
      <p:grpSp>
        <p:nvGrpSpPr>
          <p:cNvPr id="12" name="Group 16">
            <a:extLst>
              <a:ext uri="{FF2B5EF4-FFF2-40B4-BE49-F238E27FC236}">
                <a16:creationId xmlns:a16="http://schemas.microsoft.com/office/drawing/2014/main" id="{F6526610-E50F-3F97-CD53-CEE9C67DD87E}"/>
              </a:ext>
            </a:extLst>
          </p:cNvPr>
          <p:cNvGrpSpPr/>
          <p:nvPr/>
        </p:nvGrpSpPr>
        <p:grpSpPr>
          <a:xfrm>
            <a:off x="5087084" y="4952233"/>
            <a:ext cx="1586787" cy="307777"/>
            <a:chOff x="9638759" y="2131829"/>
            <a:chExt cx="1894895" cy="406099"/>
          </a:xfrm>
        </p:grpSpPr>
        <p:sp>
          <p:nvSpPr>
            <p:cNvPr id="13" name="TextBox 17">
              <a:extLst>
                <a:ext uri="{FF2B5EF4-FFF2-40B4-BE49-F238E27FC236}">
                  <a16:creationId xmlns:a16="http://schemas.microsoft.com/office/drawing/2014/main" id="{87D27524-49F4-9B42-D872-79C3E9D91D76}"/>
                </a:ext>
              </a:extLst>
            </p:cNvPr>
            <p:cNvSpPr txBox="1"/>
            <p:nvPr/>
          </p:nvSpPr>
          <p:spPr>
            <a:xfrm>
              <a:off x="9971312" y="2131829"/>
              <a:ext cx="1562342" cy="406099"/>
            </a:xfrm>
            <a:prstGeom prst="rect">
              <a:avLst/>
            </a:prstGeom>
            <a:noFill/>
          </p:spPr>
          <p:txBody>
            <a:bodyPr wrap="none" rtlCol="0">
              <a:spAutoFit/>
            </a:bodyPr>
            <a:lstStyle/>
            <a:p>
              <a:r>
                <a:rPr lang="en-US" sz="1400" dirty="0">
                  <a:solidFill>
                    <a:schemeClr val="accent1">
                      <a:lumMod val="75000"/>
                    </a:schemeClr>
                  </a:solidFill>
                </a:rPr>
                <a:t>@AJE_Granada</a:t>
              </a:r>
            </a:p>
          </p:txBody>
        </p:sp>
        <p:sp>
          <p:nvSpPr>
            <p:cNvPr id="14" name="Freeform: Shape 18">
              <a:extLst>
                <a:ext uri="{FF2B5EF4-FFF2-40B4-BE49-F238E27FC236}">
                  <a16:creationId xmlns:a16="http://schemas.microsoft.com/office/drawing/2014/main" id="{A9F29F25-A2B9-6137-266C-8F542D367E1A}"/>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15" name="Imagen 14">
            <a:extLst>
              <a:ext uri="{FF2B5EF4-FFF2-40B4-BE49-F238E27FC236}">
                <a16:creationId xmlns:a16="http://schemas.microsoft.com/office/drawing/2014/main" id="{2A7F3E64-AA0D-6AC8-4F72-0923F017B5DF}"/>
              </a:ext>
            </a:extLst>
          </p:cNvPr>
          <p:cNvPicPr>
            <a:picLocks noChangeAspect="1"/>
          </p:cNvPicPr>
          <p:nvPr/>
        </p:nvPicPr>
        <p:blipFill>
          <a:blip r:embed="rId10"/>
          <a:stretch>
            <a:fillRect/>
          </a:stretch>
        </p:blipFill>
        <p:spPr>
          <a:xfrm>
            <a:off x="5245690" y="4237319"/>
            <a:ext cx="1292721" cy="476609"/>
          </a:xfrm>
          <a:prstGeom prst="rect">
            <a:avLst/>
          </a:prstGeom>
        </p:spPr>
      </p:pic>
      <p:sp>
        <p:nvSpPr>
          <p:cNvPr id="16" name="Freeform: Shape 5">
            <a:extLst>
              <a:ext uri="{FF2B5EF4-FFF2-40B4-BE49-F238E27FC236}">
                <a16:creationId xmlns:a16="http://schemas.microsoft.com/office/drawing/2014/main" id="{21A2B3B2-E7B4-AC16-62AB-A94BA3A7475A}"/>
              </a:ext>
            </a:extLst>
          </p:cNvPr>
          <p:cNvSpPr>
            <a:spLocks/>
          </p:cNvSpPr>
          <p:nvPr/>
        </p:nvSpPr>
        <p:spPr bwMode="auto">
          <a:xfrm>
            <a:off x="7338402" y="1705056"/>
            <a:ext cx="1672604" cy="1693926"/>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blipFill>
            <a:blip r:embed="rId11"/>
            <a:srcRect/>
            <a:stretch>
              <a:fillRect l="-778" r="-778"/>
            </a:stretch>
          </a:blipFill>
          <a:ln>
            <a:noFill/>
          </a:ln>
          <a:effectLst>
            <a:outerShdw blurRad="152400" dist="50800" dir="2700000" algn="tl" rotWithShape="0">
              <a:prstClr val="black">
                <a:alpha val="50000"/>
              </a:prstClr>
            </a:outerShdw>
          </a:effectLst>
        </p:spPr>
        <p:txBody>
          <a:bodyPr vert="horz" wrap="square" lIns="68580" tIns="34290" rIns="68580" bIns="34290" numCol="1" anchor="ctr" anchorCtr="0" compatLnSpc="1">
            <a:prstTxWarp prst="textNoShape">
              <a:avLst/>
            </a:prstTxWarp>
          </a:bodyPr>
          <a:lstStyle/>
          <a:p>
            <a:pPr algn="ctr"/>
            <a:endParaRPr lang="en-US" sz="5400" b="1" dirty="0">
              <a:solidFill>
                <a:schemeClr val="accent2"/>
              </a:solidFill>
            </a:endParaRPr>
          </a:p>
        </p:txBody>
      </p:sp>
      <p:sp>
        <p:nvSpPr>
          <p:cNvPr id="17" name="Rectangle 9">
            <a:extLst>
              <a:ext uri="{FF2B5EF4-FFF2-40B4-BE49-F238E27FC236}">
                <a16:creationId xmlns:a16="http://schemas.microsoft.com/office/drawing/2014/main" id="{02940D92-8669-31D8-50DA-78C9E07632F9}"/>
              </a:ext>
            </a:extLst>
          </p:cNvPr>
          <p:cNvSpPr/>
          <p:nvPr/>
        </p:nvSpPr>
        <p:spPr>
          <a:xfrm>
            <a:off x="7149819" y="3753700"/>
            <a:ext cx="2214506" cy="39654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Mª Angeles Montero </a:t>
            </a:r>
          </a:p>
        </p:txBody>
      </p:sp>
      <p:grpSp>
        <p:nvGrpSpPr>
          <p:cNvPr id="20" name="Group 16">
            <a:extLst>
              <a:ext uri="{FF2B5EF4-FFF2-40B4-BE49-F238E27FC236}">
                <a16:creationId xmlns:a16="http://schemas.microsoft.com/office/drawing/2014/main" id="{5162C2FC-D774-653D-7A0B-C1B9BA1653A2}"/>
              </a:ext>
            </a:extLst>
          </p:cNvPr>
          <p:cNvGrpSpPr/>
          <p:nvPr/>
        </p:nvGrpSpPr>
        <p:grpSpPr>
          <a:xfrm>
            <a:off x="7361305" y="4977047"/>
            <a:ext cx="1359482" cy="307777"/>
            <a:chOff x="9638759" y="2131829"/>
            <a:chExt cx="1623456" cy="406099"/>
          </a:xfrm>
        </p:grpSpPr>
        <p:sp>
          <p:nvSpPr>
            <p:cNvPr id="21" name="TextBox 17">
              <a:extLst>
                <a:ext uri="{FF2B5EF4-FFF2-40B4-BE49-F238E27FC236}">
                  <a16:creationId xmlns:a16="http://schemas.microsoft.com/office/drawing/2014/main" id="{6EB95BA2-112C-8EE8-FFE6-C76833E08D8F}"/>
                </a:ext>
              </a:extLst>
            </p:cNvPr>
            <p:cNvSpPr txBox="1"/>
            <p:nvPr/>
          </p:nvSpPr>
          <p:spPr>
            <a:xfrm>
              <a:off x="9971312" y="2131829"/>
              <a:ext cx="1290903" cy="406099"/>
            </a:xfrm>
            <a:prstGeom prst="rect">
              <a:avLst/>
            </a:prstGeom>
            <a:noFill/>
          </p:spPr>
          <p:txBody>
            <a:bodyPr wrap="none" rtlCol="0">
              <a:spAutoFit/>
            </a:bodyPr>
            <a:lstStyle/>
            <a:p>
              <a:r>
                <a:rPr lang="en-US" sz="1400" dirty="0">
                  <a:solidFill>
                    <a:schemeClr val="accent1">
                      <a:lumMod val="75000"/>
                    </a:schemeClr>
                  </a:solidFill>
                </a:rPr>
                <a:t>@SAEmpleo</a:t>
              </a:r>
            </a:p>
          </p:txBody>
        </p:sp>
        <p:sp>
          <p:nvSpPr>
            <p:cNvPr id="22" name="Freeform: Shape 18">
              <a:extLst>
                <a:ext uri="{FF2B5EF4-FFF2-40B4-BE49-F238E27FC236}">
                  <a16:creationId xmlns:a16="http://schemas.microsoft.com/office/drawing/2014/main" id="{55F99D35-FDB8-1F23-FEE2-E944D353CE49}"/>
                </a:ext>
              </a:extLst>
            </p:cNvPr>
            <p:cNvSpPr/>
            <p:nvPr/>
          </p:nvSpPr>
          <p:spPr>
            <a:xfrm>
              <a:off x="9638759" y="2131830"/>
              <a:ext cx="378802" cy="307777"/>
            </a:xfrm>
            <a:custGeom>
              <a:avLst/>
              <a:gdLst/>
              <a:ahLst/>
              <a:cxnLst/>
              <a:rect l="l" t="t" r="r" b="b"/>
              <a:pathLst>
                <a:path w="561975" h="456605">
                  <a:moveTo>
                    <a:pt x="388553" y="0"/>
                  </a:moveTo>
                  <a:cubicBezTo>
                    <a:pt x="405383" y="0"/>
                    <a:pt x="420933" y="3293"/>
                    <a:pt x="435201" y="9879"/>
                  </a:cubicBezTo>
                  <a:cubicBezTo>
                    <a:pt x="449470" y="16464"/>
                    <a:pt x="462093" y="25245"/>
                    <a:pt x="473069" y="36221"/>
                  </a:cubicBezTo>
                  <a:cubicBezTo>
                    <a:pt x="499412" y="31099"/>
                    <a:pt x="523925" y="21952"/>
                    <a:pt x="546609" y="8781"/>
                  </a:cubicBezTo>
                  <a:cubicBezTo>
                    <a:pt x="537828" y="35855"/>
                    <a:pt x="520998" y="57076"/>
                    <a:pt x="496119" y="72442"/>
                  </a:cubicBezTo>
                  <a:cubicBezTo>
                    <a:pt x="518071" y="69515"/>
                    <a:pt x="540023" y="63295"/>
                    <a:pt x="561975" y="53783"/>
                  </a:cubicBezTo>
                  <a:cubicBezTo>
                    <a:pt x="545877" y="77199"/>
                    <a:pt x="526486" y="97321"/>
                    <a:pt x="503802" y="114151"/>
                  </a:cubicBezTo>
                  <a:cubicBezTo>
                    <a:pt x="504534" y="117078"/>
                    <a:pt x="504900" y="121835"/>
                    <a:pt x="504900" y="128420"/>
                  </a:cubicBezTo>
                  <a:cubicBezTo>
                    <a:pt x="504900" y="181105"/>
                    <a:pt x="492094" y="231961"/>
                    <a:pt x="466483" y="280988"/>
                  </a:cubicBezTo>
                  <a:cubicBezTo>
                    <a:pt x="440141" y="332941"/>
                    <a:pt x="403188" y="374284"/>
                    <a:pt x="355625" y="405017"/>
                  </a:cubicBezTo>
                  <a:cubicBezTo>
                    <a:pt x="303672" y="439409"/>
                    <a:pt x="244035" y="456605"/>
                    <a:pt x="176715" y="456605"/>
                  </a:cubicBezTo>
                  <a:cubicBezTo>
                    <a:pt x="112322" y="456605"/>
                    <a:pt x="53417" y="439409"/>
                    <a:pt x="0" y="405017"/>
                  </a:cubicBezTo>
                  <a:cubicBezTo>
                    <a:pt x="8049" y="405749"/>
                    <a:pt x="17196" y="406115"/>
                    <a:pt x="27440" y="406115"/>
                  </a:cubicBezTo>
                  <a:cubicBezTo>
                    <a:pt x="80857" y="406115"/>
                    <a:pt x="128786" y="389651"/>
                    <a:pt x="171227" y="356723"/>
                  </a:cubicBezTo>
                  <a:cubicBezTo>
                    <a:pt x="145616" y="356723"/>
                    <a:pt x="123115" y="349222"/>
                    <a:pt x="103724" y="334222"/>
                  </a:cubicBezTo>
                  <a:cubicBezTo>
                    <a:pt x="84333" y="319221"/>
                    <a:pt x="70979" y="300379"/>
                    <a:pt x="63661" y="277695"/>
                  </a:cubicBezTo>
                  <a:cubicBezTo>
                    <a:pt x="70979" y="278427"/>
                    <a:pt x="77930" y="278793"/>
                    <a:pt x="84516" y="278793"/>
                  </a:cubicBezTo>
                  <a:cubicBezTo>
                    <a:pt x="94760" y="278793"/>
                    <a:pt x="105005" y="277695"/>
                    <a:pt x="115249" y="275500"/>
                  </a:cubicBezTo>
                  <a:cubicBezTo>
                    <a:pt x="88906" y="269646"/>
                    <a:pt x="66954" y="256109"/>
                    <a:pt x="49392" y="234888"/>
                  </a:cubicBezTo>
                  <a:cubicBezTo>
                    <a:pt x="31831" y="213668"/>
                    <a:pt x="23050" y="189520"/>
                    <a:pt x="23050" y="162446"/>
                  </a:cubicBezTo>
                  <a:lnTo>
                    <a:pt x="23050" y="160251"/>
                  </a:lnTo>
                  <a:cubicBezTo>
                    <a:pt x="39148" y="169763"/>
                    <a:pt x="56344" y="174886"/>
                    <a:pt x="74637" y="175617"/>
                  </a:cubicBezTo>
                  <a:cubicBezTo>
                    <a:pt x="59271" y="164641"/>
                    <a:pt x="46831" y="150738"/>
                    <a:pt x="37319" y="133908"/>
                  </a:cubicBezTo>
                  <a:cubicBezTo>
                    <a:pt x="27806" y="117078"/>
                    <a:pt x="23050" y="98602"/>
                    <a:pt x="23050" y="78479"/>
                  </a:cubicBezTo>
                  <a:cubicBezTo>
                    <a:pt x="23050" y="58356"/>
                    <a:pt x="28538" y="39148"/>
                    <a:pt x="39514" y="20855"/>
                  </a:cubicBezTo>
                  <a:cubicBezTo>
                    <a:pt x="68052" y="56710"/>
                    <a:pt x="102992" y="85248"/>
                    <a:pt x="144336" y="106468"/>
                  </a:cubicBezTo>
                  <a:cubicBezTo>
                    <a:pt x="185679" y="127689"/>
                    <a:pt x="229766" y="139396"/>
                    <a:pt x="276597" y="141592"/>
                  </a:cubicBezTo>
                  <a:cubicBezTo>
                    <a:pt x="275134" y="132811"/>
                    <a:pt x="274402" y="124030"/>
                    <a:pt x="274402" y="115249"/>
                  </a:cubicBezTo>
                  <a:cubicBezTo>
                    <a:pt x="274402" y="94760"/>
                    <a:pt x="279524" y="75552"/>
                    <a:pt x="289768" y="57625"/>
                  </a:cubicBezTo>
                  <a:cubicBezTo>
                    <a:pt x="300013" y="39697"/>
                    <a:pt x="313916" y="25611"/>
                    <a:pt x="331478" y="15367"/>
                  </a:cubicBezTo>
                  <a:cubicBezTo>
                    <a:pt x="349039" y="5122"/>
                    <a:pt x="368064" y="0"/>
                    <a:pt x="38855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C1661"/>
                </a:solidFill>
              </a:endParaRPr>
            </a:p>
          </p:txBody>
        </p:sp>
      </p:grpSp>
      <p:pic>
        <p:nvPicPr>
          <p:cNvPr id="27" name="Imagen 26">
            <a:extLst>
              <a:ext uri="{FF2B5EF4-FFF2-40B4-BE49-F238E27FC236}">
                <a16:creationId xmlns:a16="http://schemas.microsoft.com/office/drawing/2014/main" id="{76F124EB-057C-B94D-469B-4DB61203E3EE}"/>
              </a:ext>
            </a:extLst>
          </p:cNvPr>
          <p:cNvPicPr>
            <a:picLocks noChangeAspect="1"/>
          </p:cNvPicPr>
          <p:nvPr/>
        </p:nvPicPr>
        <p:blipFill>
          <a:blip r:embed="rId12"/>
          <a:stretch>
            <a:fillRect/>
          </a:stretch>
        </p:blipFill>
        <p:spPr>
          <a:xfrm>
            <a:off x="7170150" y="4168139"/>
            <a:ext cx="2215059" cy="725623"/>
          </a:xfrm>
          <a:prstGeom prst="rect">
            <a:avLst/>
          </a:prstGeom>
        </p:spPr>
      </p:pic>
      <p:pic>
        <p:nvPicPr>
          <p:cNvPr id="30" name="Imagen 29">
            <a:extLst>
              <a:ext uri="{FF2B5EF4-FFF2-40B4-BE49-F238E27FC236}">
                <a16:creationId xmlns:a16="http://schemas.microsoft.com/office/drawing/2014/main" id="{E6AA396E-37FE-389E-D2A5-3DA8C05E6D96}"/>
              </a:ext>
            </a:extLst>
          </p:cNvPr>
          <p:cNvPicPr>
            <a:picLocks noChangeAspect="1"/>
          </p:cNvPicPr>
          <p:nvPr/>
        </p:nvPicPr>
        <p:blipFill>
          <a:blip r:embed="rId13"/>
          <a:stretch>
            <a:fillRect/>
          </a:stretch>
        </p:blipFill>
        <p:spPr>
          <a:xfrm>
            <a:off x="9600372" y="4147807"/>
            <a:ext cx="2214507" cy="728057"/>
          </a:xfrm>
          <a:prstGeom prst="rect">
            <a:avLst/>
          </a:prstGeom>
        </p:spPr>
      </p:pic>
    </p:spTree>
    <p:extLst>
      <p:ext uri="{BB962C8B-B14F-4D97-AF65-F5344CB8AC3E}">
        <p14:creationId xmlns:p14="http://schemas.microsoft.com/office/powerpoint/2010/main" val="297871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g123a79f6709_2_410"/>
          <p:cNvSpPr/>
          <p:nvPr/>
        </p:nvSpPr>
        <p:spPr>
          <a:xfrm>
            <a:off x="609495" y="1958179"/>
            <a:ext cx="11139847" cy="3785726"/>
          </a:xfrm>
          <a:prstGeom prst="rect">
            <a:avLst/>
          </a:prstGeom>
          <a:noFill/>
          <a:ln>
            <a:noFill/>
          </a:ln>
        </p:spPr>
        <p:txBody>
          <a:bodyPr spcFirstLastPara="1" wrap="square" lIns="91121" tIns="45544" rIns="91121" bIns="45544" anchor="t" anchorCtr="0">
            <a:noAutofit/>
          </a:bodyPr>
          <a:lstStyle/>
          <a:p>
            <a:pPr>
              <a:buClr>
                <a:srgbClr val="000000"/>
              </a:buClr>
              <a:buSzPts val="3000"/>
            </a:pPr>
            <a:endParaRPr sz="3995" b="1">
              <a:solidFill>
                <a:srgbClr val="FFCC00"/>
              </a:solidFill>
              <a:latin typeface="Calibri"/>
              <a:ea typeface="Calibri"/>
              <a:cs typeface="Calibri"/>
              <a:sym typeface="Calibri"/>
            </a:endParaRPr>
          </a:p>
          <a:p>
            <a:pPr>
              <a:spcBef>
                <a:spcPts val="533"/>
              </a:spcBef>
              <a:buClr>
                <a:srgbClr val="000000"/>
              </a:buClr>
              <a:buSzPts val="3000"/>
            </a:pPr>
            <a:r>
              <a:rPr lang="es-ES" sz="3995" b="1">
                <a:solidFill>
                  <a:srgbClr val="FFCC00"/>
                </a:solidFill>
                <a:latin typeface="Calibri"/>
                <a:ea typeface="Calibri"/>
                <a:cs typeface="Calibri"/>
                <a:sym typeface="Calibri"/>
              </a:rPr>
              <a:t> </a:t>
            </a:r>
            <a:endParaRPr sz="3995" b="1">
              <a:solidFill>
                <a:srgbClr val="FFCC00"/>
              </a:solidFill>
              <a:latin typeface="Calibri"/>
              <a:ea typeface="Calibri"/>
              <a:cs typeface="Calibri"/>
              <a:sym typeface="Calibri"/>
            </a:endParaRPr>
          </a:p>
          <a:p>
            <a:pPr>
              <a:spcBef>
                <a:spcPts val="533"/>
              </a:spcBef>
              <a:buClr>
                <a:srgbClr val="000000"/>
              </a:buClr>
              <a:buSzPts val="3000"/>
            </a:pPr>
            <a:endParaRPr sz="3995" b="1">
              <a:solidFill>
                <a:schemeClr val="dk1"/>
              </a:solidFill>
              <a:latin typeface="Calibri"/>
              <a:ea typeface="Calibri"/>
              <a:cs typeface="Calibri"/>
              <a:sym typeface="Calibri"/>
            </a:endParaRPr>
          </a:p>
          <a:p>
            <a:pPr>
              <a:spcBef>
                <a:spcPts val="533"/>
              </a:spcBef>
              <a:buClr>
                <a:srgbClr val="000000"/>
              </a:buClr>
              <a:buSzPts val="3000"/>
            </a:pPr>
            <a:endParaRPr sz="3995" b="1">
              <a:solidFill>
                <a:schemeClr val="dk1"/>
              </a:solidFill>
              <a:latin typeface="Calibri"/>
              <a:ea typeface="Calibri"/>
              <a:cs typeface="Calibri"/>
              <a:sym typeface="Calibri"/>
            </a:endParaRPr>
          </a:p>
          <a:p>
            <a:pPr>
              <a:spcBef>
                <a:spcPts val="533"/>
              </a:spcBef>
              <a:spcAft>
                <a:spcPts val="533"/>
              </a:spcAft>
              <a:buClr>
                <a:srgbClr val="000000"/>
              </a:buClr>
              <a:buSzPts val="3000"/>
            </a:pPr>
            <a:endParaRPr sz="3995" b="1">
              <a:solidFill>
                <a:schemeClr val="dk1"/>
              </a:solidFill>
              <a:latin typeface="Calibri"/>
              <a:ea typeface="Calibri"/>
              <a:cs typeface="Calibri"/>
              <a:sym typeface="Calibri"/>
            </a:endParaRPr>
          </a:p>
        </p:txBody>
      </p:sp>
      <p:pic>
        <p:nvPicPr>
          <p:cNvPr id="1026" name="Picture 2" descr="Your Choices Will Change The World written on desert road">
            <a:extLst>
              <a:ext uri="{FF2B5EF4-FFF2-40B4-BE49-F238E27FC236}">
                <a16:creationId xmlns:a16="http://schemas.microsoft.com/office/drawing/2014/main" id="{DEE0474C-6B54-4AA5-8AC2-DF32C3B52A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84"/>
          <a:stretch/>
        </p:blipFill>
        <p:spPr bwMode="auto">
          <a:xfrm>
            <a:off x="7517" y="-490048"/>
            <a:ext cx="12176967" cy="734804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5;g123a79f6709_2_410">
            <a:extLst>
              <a:ext uri="{FF2B5EF4-FFF2-40B4-BE49-F238E27FC236}">
                <a16:creationId xmlns:a16="http://schemas.microsoft.com/office/drawing/2014/main" id="{50377033-63DD-49C6-8095-37771E455C92}"/>
              </a:ext>
            </a:extLst>
          </p:cNvPr>
          <p:cNvSpPr/>
          <p:nvPr/>
        </p:nvSpPr>
        <p:spPr>
          <a:xfrm>
            <a:off x="1533598" y="1816936"/>
            <a:ext cx="9291641" cy="1084891"/>
          </a:xfrm>
          <a:prstGeom prst="rect">
            <a:avLst/>
          </a:prstGeom>
          <a:solidFill>
            <a:srgbClr val="001D79"/>
          </a:solidFill>
          <a:ln>
            <a:noFill/>
          </a:ln>
        </p:spPr>
        <p:txBody>
          <a:bodyPr spcFirstLastPara="1" wrap="square" lIns="91121" tIns="45544" rIns="91121" bIns="45544" anchor="t" anchorCtr="0">
            <a:noAutofit/>
          </a:bodyPr>
          <a:lstStyle/>
          <a:p>
            <a:pPr algn="ctr">
              <a:lnSpc>
                <a:spcPct val="90000"/>
              </a:lnSpc>
            </a:pPr>
            <a:r>
              <a:rPr lang="es-ES" sz="6392" b="1" dirty="0">
                <a:solidFill>
                  <a:schemeClr val="bg1"/>
                </a:solidFill>
                <a:latin typeface="Calibri"/>
                <a:ea typeface="Calibri"/>
                <a:cs typeface="Calibri"/>
                <a:sym typeface="Calibri"/>
              </a:rPr>
              <a:t>¿</a:t>
            </a:r>
            <a:r>
              <a:rPr lang="es-ES" sz="6392" b="1" dirty="0">
                <a:solidFill>
                  <a:srgbClr val="33FDDD"/>
                </a:solidFill>
                <a:latin typeface="Calibri"/>
                <a:ea typeface="Calibri"/>
                <a:cs typeface="Calibri"/>
                <a:sym typeface="Calibri"/>
              </a:rPr>
              <a:t>Qué </a:t>
            </a:r>
            <a:r>
              <a:rPr lang="es-ES" sz="6392" b="1" dirty="0">
                <a:solidFill>
                  <a:schemeClr val="bg1"/>
                </a:solidFill>
                <a:latin typeface="Calibri"/>
                <a:ea typeface="Calibri"/>
                <a:cs typeface="Calibri"/>
                <a:sym typeface="Calibri"/>
              </a:rPr>
              <a:t>es </a:t>
            </a:r>
            <a:r>
              <a:rPr lang="es-ES" sz="7191" b="1" dirty="0">
                <a:solidFill>
                  <a:srgbClr val="FFFF00"/>
                </a:solidFill>
                <a:latin typeface="Calibri"/>
                <a:ea typeface="Calibri"/>
                <a:cs typeface="Calibri"/>
                <a:sym typeface="Calibri"/>
              </a:rPr>
              <a:t>EMPRENDER</a:t>
            </a:r>
            <a:r>
              <a:rPr lang="es-ES" sz="6392" b="1" dirty="0">
                <a:solidFill>
                  <a:schemeClr val="bg1"/>
                </a:solidFill>
                <a:latin typeface="Calibri"/>
                <a:ea typeface="Calibri"/>
                <a:cs typeface="Calibri"/>
                <a:sym typeface="Calibri"/>
              </a:rPr>
              <a:t>?</a:t>
            </a:r>
            <a:endParaRPr lang="es-ES_tradnl" sz="6392" b="1" dirty="0">
              <a:solidFill>
                <a:schemeClr val="bg1"/>
              </a:solidFill>
              <a:latin typeface="Calibri"/>
              <a:ea typeface="Calibri"/>
              <a:cs typeface="Calibri"/>
              <a:sym typeface="Calibri"/>
            </a:endParaRPr>
          </a:p>
          <a:p>
            <a:pPr>
              <a:lnSpc>
                <a:spcPct val="90000"/>
              </a:lnSpc>
            </a:pPr>
            <a:endParaRPr lang="es-ES" sz="3196" b="1" dirty="0">
              <a:solidFill>
                <a:srgbClr val="00CC99"/>
              </a:solidFill>
              <a:latin typeface="Calibri"/>
              <a:ea typeface="Calibri"/>
              <a:cs typeface="Calibri"/>
              <a:sym typeface="Calibri"/>
            </a:endParaRPr>
          </a:p>
          <a:p>
            <a:pPr marL="761067" indent="-761067">
              <a:lnSpc>
                <a:spcPct val="90000"/>
              </a:lnSpc>
              <a:buFont typeface="Arial"/>
              <a:buChar char="•"/>
            </a:pPr>
            <a:endParaRPr lang="es-ES_tradnl" sz="3729" b="1" dirty="0">
              <a:solidFill>
                <a:srgbClr val="00CC99"/>
              </a:solidFill>
              <a:latin typeface="Calibri"/>
              <a:ea typeface="Calibri"/>
              <a:cs typeface="Calibri"/>
              <a:sym typeface="Calibri"/>
            </a:endParaRPr>
          </a:p>
          <a:p>
            <a:pPr marL="761067" indent="-761067">
              <a:lnSpc>
                <a:spcPct val="90000"/>
              </a:lnSpc>
              <a:buFont typeface="Arial"/>
              <a:buChar char="•"/>
            </a:pPr>
            <a:endParaRPr lang="es-ES_tradnl" sz="2131" dirty="0">
              <a:solidFill>
                <a:srgbClr val="00CC99"/>
              </a:solidFill>
            </a:endParaRPr>
          </a:p>
          <a:p>
            <a:pPr algn="ctr">
              <a:lnSpc>
                <a:spcPct val="90000"/>
              </a:lnSpc>
            </a:pPr>
            <a:endParaRPr sz="3729" dirty="0">
              <a:solidFill>
                <a:srgbClr val="00CC99"/>
              </a:solidFill>
              <a:sym typeface="Arial"/>
            </a:endParaRPr>
          </a:p>
        </p:txBody>
      </p:sp>
      <p:pic>
        <p:nvPicPr>
          <p:cNvPr id="2" name="Imagen 1">
            <a:extLst>
              <a:ext uri="{FF2B5EF4-FFF2-40B4-BE49-F238E27FC236}">
                <a16:creationId xmlns:a16="http://schemas.microsoft.com/office/drawing/2014/main" id="{6B4A60DB-ADE7-B61D-C2AC-9BB9E196E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38" y="6102094"/>
            <a:ext cx="5007874" cy="7559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g123a79f6709_2_410"/>
          <p:cNvSpPr/>
          <p:nvPr/>
        </p:nvSpPr>
        <p:spPr>
          <a:xfrm>
            <a:off x="609495" y="1958179"/>
            <a:ext cx="11139847" cy="3785726"/>
          </a:xfrm>
          <a:prstGeom prst="rect">
            <a:avLst/>
          </a:prstGeom>
          <a:noFill/>
          <a:ln>
            <a:noFill/>
          </a:ln>
        </p:spPr>
        <p:txBody>
          <a:bodyPr spcFirstLastPara="1" wrap="square" lIns="91121" tIns="45544" rIns="91121" bIns="45544" anchor="t" anchorCtr="0">
            <a:noAutofit/>
          </a:bodyPr>
          <a:lstStyle/>
          <a:p>
            <a:pPr>
              <a:buClr>
                <a:srgbClr val="000000"/>
              </a:buClr>
              <a:buSzPts val="3000"/>
            </a:pPr>
            <a:endParaRPr sz="3995" b="1">
              <a:solidFill>
                <a:srgbClr val="FFCC00"/>
              </a:solidFill>
              <a:latin typeface="Calibri"/>
              <a:ea typeface="Calibri"/>
              <a:cs typeface="Calibri"/>
              <a:sym typeface="Calibri"/>
            </a:endParaRPr>
          </a:p>
          <a:p>
            <a:pPr>
              <a:spcBef>
                <a:spcPts val="533"/>
              </a:spcBef>
              <a:buClr>
                <a:srgbClr val="000000"/>
              </a:buClr>
              <a:buSzPts val="3000"/>
            </a:pPr>
            <a:r>
              <a:rPr lang="es-ES" sz="3995" b="1">
                <a:solidFill>
                  <a:srgbClr val="FFCC00"/>
                </a:solidFill>
                <a:latin typeface="Calibri"/>
                <a:ea typeface="Calibri"/>
                <a:cs typeface="Calibri"/>
                <a:sym typeface="Calibri"/>
              </a:rPr>
              <a:t> </a:t>
            </a:r>
            <a:endParaRPr sz="3995" b="1">
              <a:solidFill>
                <a:srgbClr val="FFCC00"/>
              </a:solidFill>
              <a:latin typeface="Calibri"/>
              <a:ea typeface="Calibri"/>
              <a:cs typeface="Calibri"/>
              <a:sym typeface="Calibri"/>
            </a:endParaRPr>
          </a:p>
          <a:p>
            <a:pPr>
              <a:spcBef>
                <a:spcPts val="533"/>
              </a:spcBef>
              <a:buClr>
                <a:srgbClr val="000000"/>
              </a:buClr>
              <a:buSzPts val="3000"/>
            </a:pPr>
            <a:endParaRPr sz="3995" b="1">
              <a:solidFill>
                <a:schemeClr val="dk1"/>
              </a:solidFill>
              <a:latin typeface="Calibri"/>
              <a:ea typeface="Calibri"/>
              <a:cs typeface="Calibri"/>
              <a:sym typeface="Calibri"/>
            </a:endParaRPr>
          </a:p>
          <a:p>
            <a:pPr>
              <a:spcBef>
                <a:spcPts val="533"/>
              </a:spcBef>
              <a:buClr>
                <a:srgbClr val="000000"/>
              </a:buClr>
              <a:buSzPts val="3000"/>
            </a:pPr>
            <a:endParaRPr sz="3995" b="1">
              <a:solidFill>
                <a:schemeClr val="dk1"/>
              </a:solidFill>
              <a:latin typeface="Calibri"/>
              <a:ea typeface="Calibri"/>
              <a:cs typeface="Calibri"/>
              <a:sym typeface="Calibri"/>
            </a:endParaRPr>
          </a:p>
          <a:p>
            <a:pPr>
              <a:spcBef>
                <a:spcPts val="533"/>
              </a:spcBef>
              <a:spcAft>
                <a:spcPts val="533"/>
              </a:spcAft>
              <a:buClr>
                <a:srgbClr val="000000"/>
              </a:buClr>
              <a:buSzPts val="3000"/>
            </a:pPr>
            <a:endParaRPr sz="3995" b="1">
              <a:solidFill>
                <a:schemeClr val="dk1"/>
              </a:solidFill>
              <a:latin typeface="Calibri"/>
              <a:ea typeface="Calibri"/>
              <a:cs typeface="Calibri"/>
              <a:sym typeface="Calibri"/>
            </a:endParaRPr>
          </a:p>
        </p:txBody>
      </p:sp>
      <p:pic>
        <p:nvPicPr>
          <p:cNvPr id="2050" name="Picture 2" descr="Young beautiful arab woman wearing winter sweater over isolated background with a big smile on face, pointing with hand and finger to the side looking at the camera.">
            <a:extLst>
              <a:ext uri="{FF2B5EF4-FFF2-40B4-BE49-F238E27FC236}">
                <a16:creationId xmlns:a16="http://schemas.microsoft.com/office/drawing/2014/main" id="{3516866E-CE62-49B3-B58F-D2DBC72A4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64" y="-44550"/>
            <a:ext cx="11401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5;g123a79f6709_2_410">
            <a:extLst>
              <a:ext uri="{FF2B5EF4-FFF2-40B4-BE49-F238E27FC236}">
                <a16:creationId xmlns:a16="http://schemas.microsoft.com/office/drawing/2014/main" id="{27AFCA0F-3BF3-483C-91DF-EA16398ADA67}"/>
              </a:ext>
            </a:extLst>
          </p:cNvPr>
          <p:cNvSpPr/>
          <p:nvPr/>
        </p:nvSpPr>
        <p:spPr>
          <a:xfrm>
            <a:off x="7519" y="-44550"/>
            <a:ext cx="6088482" cy="6902550"/>
          </a:xfrm>
          <a:prstGeom prst="rect">
            <a:avLst/>
          </a:prstGeom>
          <a:solidFill>
            <a:srgbClr val="001D79"/>
          </a:solidFill>
          <a:ln>
            <a:noFill/>
          </a:ln>
        </p:spPr>
        <p:txBody>
          <a:bodyPr spcFirstLastPara="1" wrap="square" lIns="91121" tIns="45544" rIns="91121" bIns="45544" anchor="t" anchorCtr="0">
            <a:noAutofit/>
          </a:bodyPr>
          <a:lstStyle/>
          <a:p>
            <a:pPr marL="761067" lvl="2" indent="-761067">
              <a:buClr>
                <a:srgbClr val="15A980"/>
              </a:buClr>
              <a:buFont typeface="+mj-lt"/>
              <a:buAutoNum type="arabicPeriod"/>
            </a:pPr>
            <a:endParaRPr lang="es-ES" sz="3196" b="1" dirty="0">
              <a:solidFill>
                <a:schemeClr val="bg1"/>
              </a:solidFill>
              <a:latin typeface="Calibri"/>
              <a:ea typeface="Calibri"/>
              <a:cs typeface="Calibri"/>
              <a:sym typeface="Calibri"/>
            </a:endParaRPr>
          </a:p>
          <a:p>
            <a:pPr marL="761067" lvl="2" indent="-761067">
              <a:lnSpc>
                <a:spcPct val="110000"/>
              </a:lnSpc>
              <a:buClr>
                <a:srgbClr val="15A980"/>
              </a:buClr>
              <a:buFont typeface="+mj-lt"/>
              <a:buAutoNum type="arabicPeriod"/>
            </a:pPr>
            <a:r>
              <a:rPr lang="es-ES" sz="3196" b="1" dirty="0">
                <a:solidFill>
                  <a:schemeClr val="bg1"/>
                </a:solidFill>
                <a:latin typeface="Calibri"/>
                <a:ea typeface="Calibri"/>
                <a:cs typeface="Calibri"/>
                <a:sym typeface="Calibri"/>
              </a:rPr>
              <a:t>Es</a:t>
            </a:r>
            <a:r>
              <a:rPr lang="es-ES" sz="2663" b="1" dirty="0">
                <a:solidFill>
                  <a:schemeClr val="bg1"/>
                </a:solidFill>
                <a:latin typeface="Calibri"/>
                <a:ea typeface="Calibri"/>
                <a:cs typeface="Calibri"/>
                <a:sym typeface="Calibri"/>
              </a:rPr>
              <a:t> </a:t>
            </a:r>
            <a:r>
              <a:rPr lang="es-ES" sz="3729" b="1" dirty="0">
                <a:solidFill>
                  <a:srgbClr val="33FDDD"/>
                </a:solidFill>
                <a:latin typeface="Calibri"/>
                <a:ea typeface="Calibri"/>
                <a:cs typeface="Calibri"/>
                <a:sym typeface="Calibri"/>
              </a:rPr>
              <a:t>AYUDAR</a:t>
            </a:r>
            <a:r>
              <a:rPr lang="es-ES" sz="2663" b="1" dirty="0">
                <a:solidFill>
                  <a:schemeClr val="bg1"/>
                </a:solidFill>
                <a:latin typeface="Calibri"/>
                <a:ea typeface="Calibri"/>
                <a:cs typeface="Calibri"/>
                <a:sym typeface="Calibri"/>
              </a:rPr>
              <a:t> </a:t>
            </a:r>
            <a:r>
              <a:rPr lang="es-ES" sz="3196" b="1" dirty="0">
                <a:solidFill>
                  <a:schemeClr val="bg1"/>
                </a:solidFill>
                <a:latin typeface="Calibri"/>
                <a:ea typeface="Calibri"/>
                <a:cs typeface="Calibri"/>
                <a:sym typeface="Calibri"/>
              </a:rPr>
              <a:t>a la gente</a:t>
            </a:r>
            <a:r>
              <a:rPr lang="es-ES" sz="3196" dirty="0">
                <a:solidFill>
                  <a:schemeClr val="bg1"/>
                </a:solidFill>
                <a:latin typeface="Calibri"/>
                <a:ea typeface="Calibri"/>
                <a:cs typeface="Calibri"/>
                <a:sym typeface="Calibri"/>
              </a:rPr>
              <a:t>, dando </a:t>
            </a:r>
            <a:r>
              <a:rPr lang="es-ES_tradnl" sz="3196" dirty="0">
                <a:solidFill>
                  <a:schemeClr val="bg1"/>
                </a:solidFill>
                <a:latin typeface="Calibri"/>
                <a:ea typeface="Calibri"/>
                <a:cs typeface="Calibri"/>
                <a:sym typeface="Calibri"/>
              </a:rPr>
              <a:t>respuesta a sus problemas, necesidades y demandas.</a:t>
            </a:r>
            <a:endParaRPr lang="es-ES" sz="3196" b="1" dirty="0">
              <a:solidFill>
                <a:schemeClr val="bg1"/>
              </a:solidFill>
              <a:latin typeface="Calibri"/>
              <a:ea typeface="Calibri"/>
              <a:cs typeface="Calibri"/>
              <a:sym typeface="Calibri"/>
            </a:endParaRPr>
          </a:p>
          <a:p>
            <a:pPr marL="761067" lvl="2" indent="-761067">
              <a:lnSpc>
                <a:spcPct val="110000"/>
              </a:lnSpc>
              <a:buClr>
                <a:srgbClr val="15A980"/>
              </a:buClr>
              <a:buFont typeface="+mj-lt"/>
              <a:buAutoNum type="arabicPeriod"/>
            </a:pPr>
            <a:r>
              <a:rPr lang="es-ES" sz="3196" b="1" dirty="0">
                <a:solidFill>
                  <a:schemeClr val="bg1"/>
                </a:solidFill>
                <a:latin typeface="Calibri"/>
                <a:ea typeface="Calibri"/>
                <a:cs typeface="Calibri"/>
                <a:sym typeface="Calibri"/>
              </a:rPr>
              <a:t>Es la clave del </a:t>
            </a:r>
            <a:r>
              <a:rPr lang="es-ES" sz="3729" b="1" dirty="0">
                <a:solidFill>
                  <a:srgbClr val="FFFF00"/>
                </a:solidFill>
                <a:latin typeface="Calibri"/>
                <a:ea typeface="Calibri"/>
                <a:cs typeface="Calibri"/>
                <a:sym typeface="Calibri"/>
              </a:rPr>
              <a:t>DESARROLLO  </a:t>
            </a:r>
            <a:r>
              <a:rPr lang="es-ES" sz="2663" b="1" dirty="0">
                <a:solidFill>
                  <a:schemeClr val="bg1"/>
                </a:solidFill>
                <a:latin typeface="Calibri"/>
                <a:ea typeface="Calibri"/>
                <a:cs typeface="Calibri"/>
                <a:sym typeface="Calibri"/>
              </a:rPr>
              <a:t>y de la </a:t>
            </a:r>
            <a:r>
              <a:rPr lang="es-ES" sz="3729" b="1" dirty="0">
                <a:solidFill>
                  <a:srgbClr val="FFFF00"/>
                </a:solidFill>
                <a:latin typeface="Calibri"/>
                <a:ea typeface="Calibri"/>
                <a:cs typeface="Calibri"/>
                <a:sym typeface="Calibri"/>
              </a:rPr>
              <a:t>EMPLEABILIDAD</a:t>
            </a:r>
            <a:r>
              <a:rPr lang="es-ES" sz="2663" b="1" dirty="0">
                <a:solidFill>
                  <a:schemeClr val="bg1"/>
                </a:solidFill>
                <a:latin typeface="Calibri"/>
                <a:ea typeface="Calibri"/>
                <a:cs typeface="Calibri"/>
                <a:sym typeface="Calibri"/>
              </a:rPr>
              <a:t> hoy.</a:t>
            </a:r>
          </a:p>
          <a:p>
            <a:pPr marL="761067" lvl="2" indent="-761067">
              <a:lnSpc>
                <a:spcPct val="110000"/>
              </a:lnSpc>
              <a:buClr>
                <a:srgbClr val="15A980"/>
              </a:buClr>
              <a:buFont typeface="+mj-lt"/>
              <a:buAutoNum type="arabicPeriod"/>
            </a:pPr>
            <a:r>
              <a:rPr lang="es-ES" sz="3729" b="1" dirty="0">
                <a:solidFill>
                  <a:schemeClr val="bg1"/>
                </a:solidFill>
                <a:latin typeface="Calibri"/>
                <a:ea typeface="Calibri"/>
                <a:cs typeface="Calibri"/>
                <a:sym typeface="Calibri"/>
              </a:rPr>
              <a:t>Es </a:t>
            </a:r>
            <a:r>
              <a:rPr lang="es-ES" sz="3729" b="1" dirty="0">
                <a:solidFill>
                  <a:srgbClr val="33FDDD"/>
                </a:solidFill>
                <a:latin typeface="Calibri"/>
                <a:ea typeface="Calibri"/>
                <a:cs typeface="Calibri"/>
                <a:sym typeface="Calibri"/>
              </a:rPr>
              <a:t>HACER UN MUNDO MEJOR.</a:t>
            </a:r>
            <a:endParaRPr lang="es-ES_tradnl" sz="3729" b="1" dirty="0">
              <a:solidFill>
                <a:srgbClr val="33FDDD"/>
              </a:solidFill>
              <a:latin typeface="Calibri"/>
              <a:ea typeface="Calibri"/>
              <a:cs typeface="Calibri"/>
              <a:sym typeface="Calibri"/>
            </a:endParaRPr>
          </a:p>
          <a:p>
            <a:pPr marL="761067" indent="-761067">
              <a:lnSpc>
                <a:spcPct val="90000"/>
              </a:lnSpc>
              <a:buFont typeface="Arial"/>
              <a:buChar char="•"/>
            </a:pPr>
            <a:endParaRPr lang="es-ES_tradnl" sz="2131" dirty="0">
              <a:solidFill>
                <a:srgbClr val="00CC99"/>
              </a:solidFill>
            </a:endParaRPr>
          </a:p>
          <a:p>
            <a:pPr algn="ctr">
              <a:lnSpc>
                <a:spcPct val="90000"/>
              </a:lnSpc>
            </a:pPr>
            <a:endParaRPr sz="3729" dirty="0">
              <a:solidFill>
                <a:srgbClr val="00CC99"/>
              </a:solidFill>
              <a:sym typeface="Arial"/>
            </a:endParaRPr>
          </a:p>
        </p:txBody>
      </p:sp>
      <p:pic>
        <p:nvPicPr>
          <p:cNvPr id="2" name="Imagen 1">
            <a:extLst>
              <a:ext uri="{FF2B5EF4-FFF2-40B4-BE49-F238E27FC236}">
                <a16:creationId xmlns:a16="http://schemas.microsoft.com/office/drawing/2014/main" id="{84EBB260-50D4-C867-3D2E-3C341DE506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67" y="5900724"/>
            <a:ext cx="5007874" cy="755906"/>
          </a:xfrm>
          <a:prstGeom prst="rect">
            <a:avLst/>
          </a:prstGeom>
        </p:spPr>
      </p:pic>
    </p:spTree>
    <p:extLst>
      <p:ext uri="{BB962C8B-B14F-4D97-AF65-F5344CB8AC3E}">
        <p14:creationId xmlns:p14="http://schemas.microsoft.com/office/powerpoint/2010/main" val="343320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C454392-1924-4673-8BA7-6C7AD2425DAE}"/>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I</a:t>
            </a:r>
            <a:r>
              <a:rPr lang="es-ES" sz="2400" b="1" dirty="0">
                <a:solidFill>
                  <a:schemeClr val="accent1">
                    <a:lumMod val="75000"/>
                  </a:schemeClr>
                </a:solidFill>
                <a:latin typeface="Calibri" panose="020F0502020204030204" pitchFamily="34" charset="0"/>
              </a:rPr>
              <a:t>I Encuentro JÓVENES EMPRENDEDORES IES Zaidín-Vergeles </a:t>
            </a:r>
            <a:endParaRPr lang="es-ES" sz="2400" b="1" dirty="0">
              <a:solidFill>
                <a:schemeClr val="accent1">
                  <a:lumMod val="75000"/>
                </a:schemeClr>
              </a:solidFill>
            </a:endParaRPr>
          </a:p>
        </p:txBody>
      </p:sp>
      <p:pic>
        <p:nvPicPr>
          <p:cNvPr id="3" name="Imagen 2">
            <a:extLst>
              <a:ext uri="{FF2B5EF4-FFF2-40B4-BE49-F238E27FC236}">
                <a16:creationId xmlns:a16="http://schemas.microsoft.com/office/drawing/2014/main" id="{FE2D47E5-D4E2-47F0-AE34-B56BA1D1C6B4}"/>
              </a:ext>
            </a:extLst>
          </p:cNvPr>
          <p:cNvPicPr>
            <a:picLocks noChangeAspect="1"/>
          </p:cNvPicPr>
          <p:nvPr/>
        </p:nvPicPr>
        <p:blipFill>
          <a:blip r:embed="rId3"/>
          <a:stretch>
            <a:fillRect/>
          </a:stretch>
        </p:blipFill>
        <p:spPr>
          <a:xfrm>
            <a:off x="10261372" y="220941"/>
            <a:ext cx="1794635" cy="923857"/>
          </a:xfrm>
          <a:prstGeom prst="rect">
            <a:avLst/>
          </a:prstGeom>
        </p:spPr>
      </p:pic>
      <p:pic>
        <p:nvPicPr>
          <p:cNvPr id="4" name="Imagen 3">
            <a:extLst>
              <a:ext uri="{FF2B5EF4-FFF2-40B4-BE49-F238E27FC236}">
                <a16:creationId xmlns:a16="http://schemas.microsoft.com/office/drawing/2014/main" id="{E6D80415-50F2-4E82-B599-11CDF784CD0F}"/>
              </a:ext>
            </a:extLst>
          </p:cNvPr>
          <p:cNvPicPr>
            <a:picLocks noChangeAspect="1"/>
          </p:cNvPicPr>
          <p:nvPr/>
        </p:nvPicPr>
        <p:blipFill>
          <a:blip r:embed="rId4">
            <a:duotone>
              <a:schemeClr val="accent1">
                <a:shade val="45000"/>
                <a:satMod val="135000"/>
              </a:schemeClr>
              <a:prstClr val="white"/>
            </a:duotone>
          </a:blip>
          <a:stretch>
            <a:fillRect/>
          </a:stretch>
        </p:blipFill>
        <p:spPr>
          <a:xfrm>
            <a:off x="8119242" y="3177915"/>
            <a:ext cx="3936765" cy="2624510"/>
          </a:xfrm>
          <a:prstGeom prst="rect">
            <a:avLst/>
          </a:prstGeom>
        </p:spPr>
      </p:pic>
      <p:sp>
        <p:nvSpPr>
          <p:cNvPr id="5" name="Rectangle 9">
            <a:extLst>
              <a:ext uri="{FF2B5EF4-FFF2-40B4-BE49-F238E27FC236}">
                <a16:creationId xmlns:a16="http://schemas.microsoft.com/office/drawing/2014/main" id="{0D3D7C4A-B730-47DF-B801-AF0C9042943E}"/>
              </a:ext>
            </a:extLst>
          </p:cNvPr>
          <p:cNvSpPr/>
          <p:nvPr/>
        </p:nvSpPr>
        <p:spPr>
          <a:xfrm>
            <a:off x="435431" y="1055574"/>
            <a:ext cx="7689239" cy="4746851"/>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720000" rtlCol="0" anchor="ctr" anchorCtr="0"/>
          <a:lstStyle/>
          <a:p>
            <a:pPr algn="just"/>
            <a:endParaRPr lang="es-ES" sz="2000" b="1" dirty="0">
              <a:solidFill>
                <a:schemeClr val="bg1"/>
              </a:solidFill>
            </a:endParaRPr>
          </a:p>
          <a:p>
            <a:pPr algn="just"/>
            <a:r>
              <a:rPr lang="es-ES" sz="2200" dirty="0">
                <a:solidFill>
                  <a:schemeClr val="bg1"/>
                </a:solidFill>
              </a:rPr>
              <a:t>La probabilidad de que un alumno cree una empresa en algún momento de su vida es </a:t>
            </a:r>
            <a:r>
              <a:rPr lang="es-ES" sz="2200" b="1" dirty="0">
                <a:solidFill>
                  <a:srgbClr val="B2DC19"/>
                </a:solidFill>
              </a:rPr>
              <a:t>de tres a seis veces mayor </a:t>
            </a:r>
            <a:r>
              <a:rPr lang="es-ES" sz="2200" dirty="0">
                <a:solidFill>
                  <a:schemeClr val="bg1"/>
                </a:solidFill>
              </a:rPr>
              <a:t>si ha recibido educación en emprendimiento. </a:t>
            </a:r>
          </a:p>
          <a:p>
            <a:pPr algn="just"/>
            <a:endParaRPr lang="es-ES" sz="2200" dirty="0">
              <a:solidFill>
                <a:schemeClr val="bg1"/>
              </a:solidFill>
            </a:endParaRPr>
          </a:p>
          <a:p>
            <a:pPr algn="just"/>
            <a:r>
              <a:rPr lang="es-ES" sz="2200" dirty="0">
                <a:solidFill>
                  <a:schemeClr val="bg1"/>
                </a:solidFill>
              </a:rPr>
              <a:t>Proporcionar a todos los jóvenes </a:t>
            </a:r>
            <a:r>
              <a:rPr lang="es-ES" sz="2200" b="1" dirty="0">
                <a:solidFill>
                  <a:srgbClr val="B2DC19"/>
                </a:solidFill>
              </a:rPr>
              <a:t>una experiencia práctica </a:t>
            </a:r>
            <a:r>
              <a:rPr lang="es-ES" sz="2200" dirty="0">
                <a:solidFill>
                  <a:schemeClr val="bg1"/>
                </a:solidFill>
              </a:rPr>
              <a:t>de emprendimiento </a:t>
            </a:r>
            <a:r>
              <a:rPr lang="es-ES" sz="2200" b="1" dirty="0">
                <a:solidFill>
                  <a:srgbClr val="B2DC19"/>
                </a:solidFill>
              </a:rPr>
              <a:t>antes de finalizar la educación obligatoria.</a:t>
            </a:r>
            <a:endParaRPr lang="en-US" sz="2200" b="1" dirty="0">
              <a:solidFill>
                <a:srgbClr val="B2DC19"/>
              </a:solidFill>
            </a:endParaRPr>
          </a:p>
          <a:p>
            <a:pPr algn="just"/>
            <a:endParaRPr lang="en-US" sz="2200" b="1" dirty="0">
              <a:solidFill>
                <a:schemeClr val="bg1"/>
              </a:solidFill>
            </a:endParaRPr>
          </a:p>
          <a:p>
            <a:pPr algn="just"/>
            <a:r>
              <a:rPr lang="es-ES" sz="2200" b="1" dirty="0">
                <a:solidFill>
                  <a:srgbClr val="B2DC19"/>
                </a:solidFill>
              </a:rPr>
              <a:t>Los profesores </a:t>
            </a:r>
            <a:r>
              <a:rPr lang="es-ES" sz="2200" dirty="0">
                <a:solidFill>
                  <a:schemeClr val="bg1"/>
                </a:solidFill>
              </a:rPr>
              <a:t>desempeñan un </a:t>
            </a:r>
            <a:r>
              <a:rPr lang="es-ES" sz="2200" b="1" dirty="0">
                <a:solidFill>
                  <a:srgbClr val="B2DC19"/>
                </a:solidFill>
              </a:rPr>
              <a:t>papel protagonista</a:t>
            </a:r>
            <a:r>
              <a:rPr lang="es-ES" sz="2200" dirty="0">
                <a:solidFill>
                  <a:schemeClr val="bg1"/>
                </a:solidFill>
              </a:rPr>
              <a:t>, dado el fuerte impacto que tienen en los logros de sus alumnos. </a:t>
            </a:r>
            <a:endParaRPr lang="en-US" sz="2200" dirty="0">
              <a:solidFill>
                <a:schemeClr val="bg1"/>
              </a:solidFill>
            </a:endParaRPr>
          </a:p>
        </p:txBody>
      </p:sp>
    </p:spTree>
    <p:extLst>
      <p:ext uri="{BB962C8B-B14F-4D97-AF65-F5344CB8AC3E}">
        <p14:creationId xmlns:p14="http://schemas.microsoft.com/office/powerpoint/2010/main" val="367549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98B28DBA-043C-4980-B6C8-8243EF8FB977}"/>
              </a:ext>
            </a:extLst>
          </p:cNvPr>
          <p:cNvSpPr/>
          <p:nvPr/>
        </p:nvSpPr>
        <p:spPr>
          <a:xfrm>
            <a:off x="126931" y="1051820"/>
            <a:ext cx="2634712" cy="4122550"/>
          </a:xfrm>
          <a:prstGeom prst="rect">
            <a:avLst/>
          </a:prstGeom>
          <a:solidFill>
            <a:srgbClr val="263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0" name="object 5">
            <a:extLst>
              <a:ext uri="{FF2B5EF4-FFF2-40B4-BE49-F238E27FC236}">
                <a16:creationId xmlns:a16="http://schemas.microsoft.com/office/drawing/2014/main" id="{6A846A99-8960-4982-A2E2-08EE0EC351EA}"/>
              </a:ext>
            </a:extLst>
          </p:cNvPr>
          <p:cNvPicPr/>
          <p:nvPr/>
        </p:nvPicPr>
        <p:blipFill rotWithShape="1">
          <a:blip r:embed="rId3" cstate="print">
            <a:extLst>
              <a:ext uri="{BEBA8EAE-BF5A-486C-A8C5-ECC9F3942E4B}">
                <a14:imgProps xmlns:a14="http://schemas.microsoft.com/office/drawing/2010/main">
                  <a14:imgLayer r:embed="rId4">
                    <a14:imgEffect>
                      <a14:backgroundRemoval t="16971" b="35457" l="45929" r="83333"/>
                    </a14:imgEffect>
                  </a14:imgLayer>
                </a14:imgProps>
              </a:ext>
            </a:extLst>
          </a:blip>
          <a:srcRect l="41254" t="14660" r="11991" b="62232"/>
          <a:stretch/>
        </p:blipFill>
        <p:spPr>
          <a:xfrm>
            <a:off x="838199" y="1490064"/>
            <a:ext cx="1015899" cy="738214"/>
          </a:xfrm>
          <a:prstGeom prst="rect">
            <a:avLst/>
          </a:prstGeom>
        </p:spPr>
      </p:pic>
      <p:sp>
        <p:nvSpPr>
          <p:cNvPr id="51" name="Rectángulo 50">
            <a:extLst>
              <a:ext uri="{FF2B5EF4-FFF2-40B4-BE49-F238E27FC236}">
                <a16:creationId xmlns:a16="http://schemas.microsoft.com/office/drawing/2014/main" id="{FBD0FF66-38B0-4E30-8AA5-736CB2EC1D5C}"/>
              </a:ext>
            </a:extLst>
          </p:cNvPr>
          <p:cNvSpPr/>
          <p:nvPr/>
        </p:nvSpPr>
        <p:spPr>
          <a:xfrm>
            <a:off x="484711" y="2512931"/>
            <a:ext cx="1740531" cy="1200329"/>
          </a:xfrm>
          <a:prstGeom prst="rect">
            <a:avLst/>
          </a:prstGeom>
        </p:spPr>
        <p:txBody>
          <a:bodyPr wrap="square">
            <a:spAutoFit/>
          </a:bodyPr>
          <a:lstStyle/>
          <a:p>
            <a:pPr algn="ctr"/>
            <a:r>
              <a:rPr lang="es-ES" b="1" kern="0" dirty="0">
                <a:solidFill>
                  <a:srgbClr val="00CC99"/>
                </a:solidFill>
                <a:latin typeface="Arial" panose="020B0604020202020204" pitchFamily="34" charset="0"/>
                <a:ea typeface="Arial"/>
                <a:cs typeface="Arial" panose="020B0604020202020204" pitchFamily="34" charset="0"/>
                <a:sym typeface="Arial"/>
              </a:rPr>
              <a:t>Jóvenes</a:t>
            </a:r>
          </a:p>
          <a:p>
            <a:pPr algn="ctr"/>
            <a:r>
              <a:rPr lang="es-ES" kern="0" dirty="0">
                <a:solidFill>
                  <a:srgbClr val="00CC99"/>
                </a:solidFill>
                <a:latin typeface="Arial" panose="020B0604020202020204" pitchFamily="34" charset="0"/>
                <a:ea typeface="Arial"/>
                <a:cs typeface="Arial" panose="020B0604020202020204" pitchFamily="34" charset="0"/>
                <a:sym typeface="Arial"/>
              </a:rPr>
              <a:t>Españoles menores 30 años</a:t>
            </a:r>
          </a:p>
        </p:txBody>
      </p:sp>
      <p:sp>
        <p:nvSpPr>
          <p:cNvPr id="52" name="Rectángulo 51">
            <a:extLst>
              <a:ext uri="{FF2B5EF4-FFF2-40B4-BE49-F238E27FC236}">
                <a16:creationId xmlns:a16="http://schemas.microsoft.com/office/drawing/2014/main" id="{9A8B4864-E618-4455-9D31-1413DE471D72}"/>
              </a:ext>
            </a:extLst>
          </p:cNvPr>
          <p:cNvSpPr/>
          <p:nvPr/>
        </p:nvSpPr>
        <p:spPr>
          <a:xfrm>
            <a:off x="404608" y="3788757"/>
            <a:ext cx="1998261" cy="430887"/>
          </a:xfrm>
          <a:prstGeom prst="rect">
            <a:avLst/>
          </a:prstGeom>
        </p:spPr>
        <p:txBody>
          <a:bodyPr wrap="square">
            <a:spAutoFit/>
          </a:bodyPr>
          <a:lstStyle/>
          <a:p>
            <a:r>
              <a:rPr lang="es-ES" sz="1100" dirty="0">
                <a:solidFill>
                  <a:schemeClr val="bg1"/>
                </a:solidFill>
                <a:latin typeface="Arial" panose="020B0604020202020204" pitchFamily="34" charset="0"/>
                <a:ea typeface="Calibri" panose="020F0502020204030204" pitchFamily="34" charset="0"/>
              </a:rPr>
              <a:t>II Encuesta </a:t>
            </a:r>
            <a:r>
              <a:rPr lang="es-ES" sz="1100" b="1" dirty="0">
                <a:solidFill>
                  <a:schemeClr val="bg1"/>
                </a:solidFill>
                <a:latin typeface="Arial" panose="020B0604020202020204" pitchFamily="34" charset="0"/>
                <a:ea typeface="Calibri" panose="020F0502020204030204" pitchFamily="34" charset="0"/>
              </a:rPr>
              <a:t>Adecco Jóvenes Emprendedores.</a:t>
            </a:r>
            <a:r>
              <a:rPr lang="es-ES" sz="1100" dirty="0">
                <a:solidFill>
                  <a:schemeClr val="bg1"/>
                </a:solidFill>
                <a:latin typeface="Arial" panose="020B0604020202020204" pitchFamily="34" charset="0"/>
                <a:ea typeface="Calibri" panose="020F0502020204030204" pitchFamily="34" charset="0"/>
              </a:rPr>
              <a:t> </a:t>
            </a:r>
            <a:endParaRPr lang="es-ES" sz="1100" dirty="0">
              <a:solidFill>
                <a:schemeClr val="bg1"/>
              </a:solidFill>
            </a:endParaRPr>
          </a:p>
        </p:txBody>
      </p:sp>
      <p:sp>
        <p:nvSpPr>
          <p:cNvPr id="53" name="Rectángulo 52">
            <a:extLst>
              <a:ext uri="{FF2B5EF4-FFF2-40B4-BE49-F238E27FC236}">
                <a16:creationId xmlns:a16="http://schemas.microsoft.com/office/drawing/2014/main" id="{03378708-5CDB-4147-8991-6B6C66DD21D6}"/>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II Encuentro JÓVENES EMPRENDEDORES IES Zaidín-Vergeles </a:t>
            </a:r>
            <a:endParaRPr lang="es-ES" sz="2400" b="1" dirty="0">
              <a:solidFill>
                <a:schemeClr val="accent1">
                  <a:lumMod val="75000"/>
                </a:schemeClr>
              </a:solidFill>
            </a:endParaRPr>
          </a:p>
        </p:txBody>
      </p:sp>
      <p:pic>
        <p:nvPicPr>
          <p:cNvPr id="54" name="Imagen 53">
            <a:extLst>
              <a:ext uri="{FF2B5EF4-FFF2-40B4-BE49-F238E27FC236}">
                <a16:creationId xmlns:a16="http://schemas.microsoft.com/office/drawing/2014/main" id="{5018647C-B1C5-4892-85D8-718A9A3BAEB2}"/>
              </a:ext>
            </a:extLst>
          </p:cNvPr>
          <p:cNvPicPr>
            <a:picLocks noChangeAspect="1"/>
          </p:cNvPicPr>
          <p:nvPr/>
        </p:nvPicPr>
        <p:blipFill>
          <a:blip r:embed="rId5"/>
          <a:stretch>
            <a:fillRect/>
          </a:stretch>
        </p:blipFill>
        <p:spPr>
          <a:xfrm>
            <a:off x="10261372" y="220941"/>
            <a:ext cx="1794635" cy="923857"/>
          </a:xfrm>
          <a:prstGeom prst="rect">
            <a:avLst/>
          </a:prstGeom>
        </p:spPr>
      </p:pic>
      <p:sp>
        <p:nvSpPr>
          <p:cNvPr id="55" name="Rectángulo 54">
            <a:extLst>
              <a:ext uri="{FF2B5EF4-FFF2-40B4-BE49-F238E27FC236}">
                <a16:creationId xmlns:a16="http://schemas.microsoft.com/office/drawing/2014/main" id="{F5FDDD55-98B9-43DF-8CEA-9255877B0E6F}"/>
              </a:ext>
            </a:extLst>
          </p:cNvPr>
          <p:cNvSpPr/>
          <p:nvPr/>
        </p:nvSpPr>
        <p:spPr>
          <a:xfrm>
            <a:off x="4093398" y="1896686"/>
            <a:ext cx="1925809" cy="738664"/>
          </a:xfrm>
          <a:prstGeom prst="rect">
            <a:avLst/>
          </a:prstGeom>
        </p:spPr>
        <p:txBody>
          <a:bodyPr wrap="square">
            <a:spAutoFit/>
          </a:bodyPr>
          <a:lstStyle/>
          <a:p>
            <a:pPr fontAlgn="base">
              <a:spcAft>
                <a:spcPts val="0"/>
              </a:spcAft>
            </a:pPr>
            <a:r>
              <a:rPr lang="es-ES" sz="1400" dirty="0">
                <a:solidFill>
                  <a:srgbClr val="00CC99"/>
                </a:solidFill>
                <a:latin typeface="Arial" panose="020B0604020202020204" pitchFamily="34" charset="0"/>
                <a:ea typeface="Times New Roman" panose="02020603050405020304" pitchFamily="18" charset="0"/>
              </a:rPr>
              <a:t>Uno</a:t>
            </a:r>
            <a:r>
              <a:rPr lang="es-ES" sz="1400" dirty="0">
                <a:solidFill>
                  <a:srgbClr val="231F20"/>
                </a:solidFill>
                <a:latin typeface="Arial" panose="020B0604020202020204" pitchFamily="34" charset="0"/>
                <a:ea typeface="Times New Roman" panose="02020603050405020304" pitchFamily="18" charset="0"/>
              </a:rPr>
              <a:t> de cada tres jóvenes querría </a:t>
            </a:r>
            <a:r>
              <a:rPr lang="es-ES" sz="1400" dirty="0">
                <a:solidFill>
                  <a:srgbClr val="00CC99"/>
                </a:solidFill>
                <a:latin typeface="Arial" panose="020B0604020202020204" pitchFamily="34" charset="0"/>
                <a:ea typeface="Times New Roman" panose="02020603050405020304" pitchFamily="18" charset="0"/>
              </a:rPr>
              <a:t>emprender</a:t>
            </a:r>
            <a:endParaRPr lang="es-ES" sz="1400" dirty="0">
              <a:solidFill>
                <a:srgbClr val="00CC99"/>
              </a:solidFill>
              <a:latin typeface="Times New Roman" panose="02020603050405020304" pitchFamily="18" charset="0"/>
              <a:ea typeface="Times New Roman" panose="02020603050405020304" pitchFamily="18" charset="0"/>
            </a:endParaRPr>
          </a:p>
        </p:txBody>
      </p:sp>
      <p:sp>
        <p:nvSpPr>
          <p:cNvPr id="56" name="Rectángulo 55">
            <a:extLst>
              <a:ext uri="{FF2B5EF4-FFF2-40B4-BE49-F238E27FC236}">
                <a16:creationId xmlns:a16="http://schemas.microsoft.com/office/drawing/2014/main" id="{4FB0F019-1E24-496A-B63C-D2818476DB72}"/>
              </a:ext>
            </a:extLst>
          </p:cNvPr>
          <p:cNvSpPr/>
          <p:nvPr/>
        </p:nvSpPr>
        <p:spPr>
          <a:xfrm>
            <a:off x="6861906" y="1848262"/>
            <a:ext cx="2698184" cy="738664"/>
          </a:xfrm>
          <a:prstGeom prst="rect">
            <a:avLst/>
          </a:prstGeom>
        </p:spPr>
        <p:txBody>
          <a:bodyPr wrap="square">
            <a:spAutoFit/>
          </a:bodyPr>
          <a:lstStyle/>
          <a:p>
            <a:r>
              <a:rPr lang="es-ES" sz="1400" dirty="0">
                <a:solidFill>
                  <a:srgbClr val="231F20"/>
                </a:solidFill>
                <a:latin typeface="Arial" panose="020B0604020202020204" pitchFamily="34" charset="0"/>
                <a:ea typeface="Calibri" panose="020F0502020204030204" pitchFamily="34" charset="0"/>
              </a:rPr>
              <a:t>el </a:t>
            </a:r>
            <a:r>
              <a:rPr lang="es-ES" sz="1400" dirty="0">
                <a:solidFill>
                  <a:srgbClr val="00CC99"/>
                </a:solidFill>
                <a:latin typeface="Arial" panose="020B0604020202020204" pitchFamily="34" charset="0"/>
                <a:ea typeface="Calibri" panose="020F0502020204030204" pitchFamily="34" charset="0"/>
              </a:rPr>
              <a:t>77% </a:t>
            </a:r>
            <a:r>
              <a:rPr lang="es-ES" sz="1400" dirty="0">
                <a:solidFill>
                  <a:srgbClr val="231F20"/>
                </a:solidFill>
                <a:latin typeface="Arial" panose="020B0604020202020204" pitchFamily="34" charset="0"/>
                <a:ea typeface="Calibri" panose="020F0502020204030204" pitchFamily="34" charset="0"/>
              </a:rPr>
              <a:t>de ellos considera que hoy en día es </a:t>
            </a:r>
            <a:r>
              <a:rPr lang="es-ES" sz="1400" dirty="0">
                <a:solidFill>
                  <a:srgbClr val="00CC99"/>
                </a:solidFill>
                <a:latin typeface="Arial" panose="020B0604020202020204" pitchFamily="34" charset="0"/>
                <a:ea typeface="Calibri" panose="020F0502020204030204" pitchFamily="34" charset="0"/>
              </a:rPr>
              <a:t>muy difícil </a:t>
            </a:r>
            <a:r>
              <a:rPr lang="es-ES" sz="1400" dirty="0">
                <a:solidFill>
                  <a:srgbClr val="231F20"/>
                </a:solidFill>
                <a:latin typeface="Arial" panose="020B0604020202020204" pitchFamily="34" charset="0"/>
                <a:ea typeface="Calibri" panose="020F0502020204030204" pitchFamily="34" charset="0"/>
              </a:rPr>
              <a:t>montar una empresa</a:t>
            </a:r>
            <a:endParaRPr lang="es-ES" sz="1400" dirty="0"/>
          </a:p>
        </p:txBody>
      </p:sp>
      <p:grpSp>
        <p:nvGrpSpPr>
          <p:cNvPr id="57" name="Google Shape;1052;p35">
            <a:extLst>
              <a:ext uri="{FF2B5EF4-FFF2-40B4-BE49-F238E27FC236}">
                <a16:creationId xmlns:a16="http://schemas.microsoft.com/office/drawing/2014/main" id="{D57DD999-2691-4230-A874-2D3D14D7860D}"/>
              </a:ext>
            </a:extLst>
          </p:cNvPr>
          <p:cNvGrpSpPr/>
          <p:nvPr/>
        </p:nvGrpSpPr>
        <p:grpSpPr>
          <a:xfrm>
            <a:off x="4431003" y="1101238"/>
            <a:ext cx="289433" cy="672156"/>
            <a:chOff x="3343310" y="4475555"/>
            <a:chExt cx="127717" cy="316753"/>
          </a:xfrm>
          <a:solidFill>
            <a:srgbClr val="50BF99"/>
          </a:solidFill>
        </p:grpSpPr>
        <p:sp>
          <p:nvSpPr>
            <p:cNvPr id="58" name="Google Shape;1053;p35">
              <a:extLst>
                <a:ext uri="{FF2B5EF4-FFF2-40B4-BE49-F238E27FC236}">
                  <a16:creationId xmlns:a16="http://schemas.microsoft.com/office/drawing/2014/main" id="{008A21AE-E732-4BB8-B72C-57E007BEB7B6}"/>
                </a:ext>
              </a:extLst>
            </p:cNvPr>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54;p35">
              <a:extLst>
                <a:ext uri="{FF2B5EF4-FFF2-40B4-BE49-F238E27FC236}">
                  <a16:creationId xmlns:a16="http://schemas.microsoft.com/office/drawing/2014/main" id="{AB3E1777-CB63-4D0D-A737-48FAD584ED83}"/>
                </a:ext>
              </a:extLst>
            </p:cNvPr>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052;p35">
            <a:extLst>
              <a:ext uri="{FF2B5EF4-FFF2-40B4-BE49-F238E27FC236}">
                <a16:creationId xmlns:a16="http://schemas.microsoft.com/office/drawing/2014/main" id="{BFE6E986-BA98-4B68-96A1-6A8161148D8F}"/>
              </a:ext>
            </a:extLst>
          </p:cNvPr>
          <p:cNvGrpSpPr/>
          <p:nvPr/>
        </p:nvGrpSpPr>
        <p:grpSpPr>
          <a:xfrm>
            <a:off x="4802636" y="1101238"/>
            <a:ext cx="289433" cy="672156"/>
            <a:chOff x="3343310" y="4475555"/>
            <a:chExt cx="127717" cy="316753"/>
          </a:xfrm>
          <a:solidFill>
            <a:srgbClr val="263984"/>
          </a:solidFill>
        </p:grpSpPr>
        <p:sp>
          <p:nvSpPr>
            <p:cNvPr id="61" name="Google Shape;1053;p35">
              <a:extLst>
                <a:ext uri="{FF2B5EF4-FFF2-40B4-BE49-F238E27FC236}">
                  <a16:creationId xmlns:a16="http://schemas.microsoft.com/office/drawing/2014/main" id="{A5CC4F1E-0390-4D99-88DC-9D5D32613540}"/>
                </a:ext>
              </a:extLst>
            </p:cNvPr>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54;p35">
              <a:extLst>
                <a:ext uri="{FF2B5EF4-FFF2-40B4-BE49-F238E27FC236}">
                  <a16:creationId xmlns:a16="http://schemas.microsoft.com/office/drawing/2014/main" id="{B2F44195-13E0-434E-9512-A4830548A2A4}"/>
                </a:ext>
              </a:extLst>
            </p:cNvPr>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052;p35">
            <a:extLst>
              <a:ext uri="{FF2B5EF4-FFF2-40B4-BE49-F238E27FC236}">
                <a16:creationId xmlns:a16="http://schemas.microsoft.com/office/drawing/2014/main" id="{73B6F153-E126-4776-9240-C8A23DCDE221}"/>
              </a:ext>
            </a:extLst>
          </p:cNvPr>
          <p:cNvGrpSpPr/>
          <p:nvPr/>
        </p:nvGrpSpPr>
        <p:grpSpPr>
          <a:xfrm>
            <a:off x="5174269" y="1101238"/>
            <a:ext cx="289433" cy="672156"/>
            <a:chOff x="3343310" y="4475555"/>
            <a:chExt cx="127717" cy="316753"/>
          </a:xfrm>
          <a:solidFill>
            <a:srgbClr val="263984"/>
          </a:solidFill>
        </p:grpSpPr>
        <p:sp>
          <p:nvSpPr>
            <p:cNvPr id="64" name="Google Shape;1053;p35">
              <a:extLst>
                <a:ext uri="{FF2B5EF4-FFF2-40B4-BE49-F238E27FC236}">
                  <a16:creationId xmlns:a16="http://schemas.microsoft.com/office/drawing/2014/main" id="{DFF93603-081E-4C40-9F44-7826B0970120}"/>
                </a:ext>
              </a:extLst>
            </p:cNvPr>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54;p35">
              <a:extLst>
                <a:ext uri="{FF2B5EF4-FFF2-40B4-BE49-F238E27FC236}">
                  <a16:creationId xmlns:a16="http://schemas.microsoft.com/office/drawing/2014/main" id="{FC6081F8-EBA1-45F5-B4F6-858E49B08AED}"/>
                </a:ext>
              </a:extLst>
            </p:cNvPr>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981;p34">
            <a:extLst>
              <a:ext uri="{FF2B5EF4-FFF2-40B4-BE49-F238E27FC236}">
                <a16:creationId xmlns:a16="http://schemas.microsoft.com/office/drawing/2014/main" id="{5D8375B8-FD59-44B0-BCDB-387C576ADF07}"/>
              </a:ext>
            </a:extLst>
          </p:cNvPr>
          <p:cNvGrpSpPr/>
          <p:nvPr/>
        </p:nvGrpSpPr>
        <p:grpSpPr>
          <a:xfrm rot="5400000">
            <a:off x="7829618" y="533165"/>
            <a:ext cx="338207" cy="2014657"/>
            <a:chOff x="6905926" y="1698225"/>
            <a:chExt cx="338207" cy="2014657"/>
          </a:xfrm>
        </p:grpSpPr>
        <p:sp>
          <p:nvSpPr>
            <p:cNvPr id="67" name="Google Shape;982;p34">
              <a:extLst>
                <a:ext uri="{FF2B5EF4-FFF2-40B4-BE49-F238E27FC236}">
                  <a16:creationId xmlns:a16="http://schemas.microsoft.com/office/drawing/2014/main" id="{E78F4F61-A400-462D-A006-861BB82CFEA2}"/>
                </a:ext>
              </a:extLst>
            </p:cNvPr>
            <p:cNvSpPr/>
            <p:nvPr/>
          </p:nvSpPr>
          <p:spPr>
            <a:xfrm>
              <a:off x="6905926" y="1698225"/>
              <a:ext cx="338207" cy="2014657"/>
            </a:xfrm>
            <a:custGeom>
              <a:avLst/>
              <a:gdLst/>
              <a:ahLst/>
              <a:cxnLst/>
              <a:rect l="l" t="t" r="r" b="b"/>
              <a:pathLst>
                <a:path w="6818" h="40614" extrusionOk="0">
                  <a:moveTo>
                    <a:pt x="6667" y="152"/>
                  </a:moveTo>
                  <a:lnTo>
                    <a:pt x="6667" y="40450"/>
                  </a:lnTo>
                  <a:lnTo>
                    <a:pt x="165" y="40450"/>
                  </a:lnTo>
                  <a:lnTo>
                    <a:pt x="165" y="152"/>
                  </a:lnTo>
                  <a:close/>
                  <a:moveTo>
                    <a:pt x="1" y="1"/>
                  </a:moveTo>
                  <a:lnTo>
                    <a:pt x="1" y="40613"/>
                  </a:lnTo>
                  <a:lnTo>
                    <a:pt x="6818" y="40613"/>
                  </a:lnTo>
                  <a:lnTo>
                    <a:pt x="6818" y="1"/>
                  </a:lnTo>
                  <a:close/>
                </a:path>
              </a:pathLst>
            </a:custGeom>
            <a:solidFill>
              <a:srgbClr val="263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83;p34">
              <a:extLst>
                <a:ext uri="{FF2B5EF4-FFF2-40B4-BE49-F238E27FC236}">
                  <a16:creationId xmlns:a16="http://schemas.microsoft.com/office/drawing/2014/main" id="{13A79C33-698E-4CAD-BEE5-0C498F183E7E}"/>
                </a:ext>
              </a:extLst>
            </p:cNvPr>
            <p:cNvSpPr/>
            <p:nvPr/>
          </p:nvSpPr>
          <p:spPr>
            <a:xfrm>
              <a:off x="6914061" y="3318418"/>
              <a:ext cx="322581" cy="138200"/>
            </a:xfrm>
            <a:custGeom>
              <a:avLst/>
              <a:gdLst/>
              <a:ahLst/>
              <a:cxnLst/>
              <a:rect l="l" t="t" r="r" b="b"/>
              <a:pathLst>
                <a:path w="6503" h="2786" extrusionOk="0">
                  <a:moveTo>
                    <a:pt x="1387" y="0"/>
                  </a:moveTo>
                  <a:cubicBezTo>
                    <a:pt x="618" y="0"/>
                    <a:pt x="1" y="630"/>
                    <a:pt x="1" y="1399"/>
                  </a:cubicBezTo>
                  <a:cubicBezTo>
                    <a:pt x="1" y="2168"/>
                    <a:pt x="618" y="2785"/>
                    <a:pt x="1387" y="2785"/>
                  </a:cubicBezTo>
                  <a:lnTo>
                    <a:pt x="5104" y="2785"/>
                  </a:lnTo>
                  <a:cubicBezTo>
                    <a:pt x="5873" y="2785"/>
                    <a:pt x="6503" y="2168"/>
                    <a:pt x="6503" y="1399"/>
                  </a:cubicBezTo>
                  <a:cubicBezTo>
                    <a:pt x="6503" y="630"/>
                    <a:pt x="5873" y="0"/>
                    <a:pt x="5104" y="0"/>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84;p34">
              <a:extLst>
                <a:ext uri="{FF2B5EF4-FFF2-40B4-BE49-F238E27FC236}">
                  <a16:creationId xmlns:a16="http://schemas.microsoft.com/office/drawing/2014/main" id="{9A884184-C925-4E62-B271-2DC2BB37AD62}"/>
                </a:ext>
              </a:extLst>
            </p:cNvPr>
            <p:cNvSpPr/>
            <p:nvPr/>
          </p:nvSpPr>
          <p:spPr>
            <a:xfrm>
              <a:off x="6914061" y="3083985"/>
              <a:ext cx="322581" cy="138200"/>
            </a:xfrm>
            <a:custGeom>
              <a:avLst/>
              <a:gdLst/>
              <a:ahLst/>
              <a:cxnLst/>
              <a:rect l="l" t="t" r="r" b="b"/>
              <a:pathLst>
                <a:path w="6503" h="2786" extrusionOk="0">
                  <a:moveTo>
                    <a:pt x="1387" y="1"/>
                  </a:moveTo>
                  <a:cubicBezTo>
                    <a:pt x="618" y="1"/>
                    <a:pt x="1" y="618"/>
                    <a:pt x="1" y="1400"/>
                  </a:cubicBezTo>
                  <a:cubicBezTo>
                    <a:pt x="1" y="2168"/>
                    <a:pt x="618" y="2786"/>
                    <a:pt x="1387" y="2786"/>
                  </a:cubicBezTo>
                  <a:lnTo>
                    <a:pt x="5104" y="2786"/>
                  </a:lnTo>
                  <a:cubicBezTo>
                    <a:pt x="5873" y="2786"/>
                    <a:pt x="6503" y="2168"/>
                    <a:pt x="6503" y="1400"/>
                  </a:cubicBezTo>
                  <a:cubicBezTo>
                    <a:pt x="6503" y="618"/>
                    <a:pt x="5873" y="1"/>
                    <a:pt x="5104" y="1"/>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985;p34">
              <a:extLst>
                <a:ext uri="{FF2B5EF4-FFF2-40B4-BE49-F238E27FC236}">
                  <a16:creationId xmlns:a16="http://schemas.microsoft.com/office/drawing/2014/main" id="{3F8ED9F9-8D81-45D6-84C5-15E1C7F8A6F6}"/>
                </a:ext>
              </a:extLst>
            </p:cNvPr>
            <p:cNvSpPr/>
            <p:nvPr/>
          </p:nvSpPr>
          <p:spPr>
            <a:xfrm>
              <a:off x="6913466" y="2849602"/>
              <a:ext cx="322581" cy="138200"/>
            </a:xfrm>
            <a:custGeom>
              <a:avLst/>
              <a:gdLst/>
              <a:ahLst/>
              <a:cxnLst/>
              <a:rect l="l" t="t" r="r" b="b"/>
              <a:pathLst>
                <a:path w="6503" h="2786" extrusionOk="0">
                  <a:moveTo>
                    <a:pt x="1399" y="1"/>
                  </a:moveTo>
                  <a:cubicBezTo>
                    <a:pt x="630" y="1"/>
                    <a:pt x="0" y="618"/>
                    <a:pt x="0" y="1387"/>
                  </a:cubicBezTo>
                  <a:cubicBezTo>
                    <a:pt x="0" y="2155"/>
                    <a:pt x="630" y="2785"/>
                    <a:pt x="1399" y="2785"/>
                  </a:cubicBezTo>
                  <a:lnTo>
                    <a:pt x="5116" y="2785"/>
                  </a:lnTo>
                  <a:cubicBezTo>
                    <a:pt x="5885" y="2785"/>
                    <a:pt x="6502" y="2155"/>
                    <a:pt x="6502" y="1387"/>
                  </a:cubicBezTo>
                  <a:cubicBezTo>
                    <a:pt x="6502" y="618"/>
                    <a:pt x="5885" y="1"/>
                    <a:pt x="5116" y="1"/>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86;p34">
              <a:extLst>
                <a:ext uri="{FF2B5EF4-FFF2-40B4-BE49-F238E27FC236}">
                  <a16:creationId xmlns:a16="http://schemas.microsoft.com/office/drawing/2014/main" id="{62A06081-20CA-4231-82AE-341F52D391B0}"/>
                </a:ext>
              </a:extLst>
            </p:cNvPr>
            <p:cNvSpPr/>
            <p:nvPr/>
          </p:nvSpPr>
          <p:spPr>
            <a:xfrm>
              <a:off x="6913466" y="2614575"/>
              <a:ext cx="322581" cy="138200"/>
            </a:xfrm>
            <a:custGeom>
              <a:avLst/>
              <a:gdLst/>
              <a:ahLst/>
              <a:cxnLst/>
              <a:rect l="l" t="t" r="r" b="b"/>
              <a:pathLst>
                <a:path w="6503" h="2786" extrusionOk="0">
                  <a:moveTo>
                    <a:pt x="1399" y="1"/>
                  </a:moveTo>
                  <a:cubicBezTo>
                    <a:pt x="630" y="1"/>
                    <a:pt x="0" y="631"/>
                    <a:pt x="0" y="1399"/>
                  </a:cubicBezTo>
                  <a:cubicBezTo>
                    <a:pt x="0" y="2168"/>
                    <a:pt x="630" y="2786"/>
                    <a:pt x="1399" y="2786"/>
                  </a:cubicBezTo>
                  <a:lnTo>
                    <a:pt x="5116" y="2786"/>
                  </a:lnTo>
                  <a:cubicBezTo>
                    <a:pt x="5885" y="2786"/>
                    <a:pt x="6502" y="2168"/>
                    <a:pt x="6502" y="1399"/>
                  </a:cubicBezTo>
                  <a:cubicBezTo>
                    <a:pt x="6502" y="631"/>
                    <a:pt x="5885" y="1"/>
                    <a:pt x="5116" y="1"/>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87;p34">
              <a:extLst>
                <a:ext uri="{FF2B5EF4-FFF2-40B4-BE49-F238E27FC236}">
                  <a16:creationId xmlns:a16="http://schemas.microsoft.com/office/drawing/2014/main" id="{A33C17E5-F71A-4679-A4FB-3A12B9041574}"/>
                </a:ext>
              </a:extLst>
            </p:cNvPr>
            <p:cNvSpPr/>
            <p:nvPr/>
          </p:nvSpPr>
          <p:spPr>
            <a:xfrm>
              <a:off x="6913466" y="2380192"/>
              <a:ext cx="322581" cy="138200"/>
            </a:xfrm>
            <a:custGeom>
              <a:avLst/>
              <a:gdLst/>
              <a:ahLst/>
              <a:cxnLst/>
              <a:rect l="l" t="t" r="r" b="b"/>
              <a:pathLst>
                <a:path w="6503" h="2786" extrusionOk="0">
                  <a:moveTo>
                    <a:pt x="1399" y="0"/>
                  </a:moveTo>
                  <a:cubicBezTo>
                    <a:pt x="618" y="0"/>
                    <a:pt x="0" y="618"/>
                    <a:pt x="0" y="1386"/>
                  </a:cubicBezTo>
                  <a:cubicBezTo>
                    <a:pt x="0" y="2155"/>
                    <a:pt x="618" y="2785"/>
                    <a:pt x="1399" y="2785"/>
                  </a:cubicBezTo>
                  <a:lnTo>
                    <a:pt x="5116" y="2785"/>
                  </a:lnTo>
                  <a:cubicBezTo>
                    <a:pt x="5885" y="2785"/>
                    <a:pt x="6502" y="2155"/>
                    <a:pt x="6502" y="1386"/>
                  </a:cubicBezTo>
                  <a:cubicBezTo>
                    <a:pt x="6502" y="618"/>
                    <a:pt x="5885" y="0"/>
                    <a:pt x="5116" y="0"/>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88;p34">
              <a:extLst>
                <a:ext uri="{FF2B5EF4-FFF2-40B4-BE49-F238E27FC236}">
                  <a16:creationId xmlns:a16="http://schemas.microsoft.com/office/drawing/2014/main" id="{09673818-862D-476D-B7CF-84B4559F1E9E}"/>
                </a:ext>
              </a:extLst>
            </p:cNvPr>
            <p:cNvSpPr/>
            <p:nvPr/>
          </p:nvSpPr>
          <p:spPr>
            <a:xfrm>
              <a:off x="6913466" y="2145164"/>
              <a:ext cx="322581" cy="138795"/>
            </a:xfrm>
            <a:custGeom>
              <a:avLst/>
              <a:gdLst/>
              <a:ahLst/>
              <a:cxnLst/>
              <a:rect l="l" t="t" r="r" b="b"/>
              <a:pathLst>
                <a:path w="6503" h="2798" extrusionOk="0">
                  <a:moveTo>
                    <a:pt x="1399" y="0"/>
                  </a:moveTo>
                  <a:cubicBezTo>
                    <a:pt x="630" y="0"/>
                    <a:pt x="0" y="631"/>
                    <a:pt x="0" y="1399"/>
                  </a:cubicBezTo>
                  <a:cubicBezTo>
                    <a:pt x="0" y="2168"/>
                    <a:pt x="630" y="2798"/>
                    <a:pt x="1399" y="2798"/>
                  </a:cubicBezTo>
                  <a:lnTo>
                    <a:pt x="5116" y="2798"/>
                  </a:lnTo>
                  <a:cubicBezTo>
                    <a:pt x="5885" y="2798"/>
                    <a:pt x="6502" y="2168"/>
                    <a:pt x="6502" y="1399"/>
                  </a:cubicBezTo>
                  <a:cubicBezTo>
                    <a:pt x="6502" y="631"/>
                    <a:pt x="5885" y="0"/>
                    <a:pt x="5116" y="0"/>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89;p34">
              <a:extLst>
                <a:ext uri="{FF2B5EF4-FFF2-40B4-BE49-F238E27FC236}">
                  <a16:creationId xmlns:a16="http://schemas.microsoft.com/office/drawing/2014/main" id="{7D6E1813-E555-4FFC-8CB5-AB33971E6D44}"/>
                </a:ext>
              </a:extLst>
            </p:cNvPr>
            <p:cNvSpPr/>
            <p:nvPr/>
          </p:nvSpPr>
          <p:spPr>
            <a:xfrm>
              <a:off x="6914061" y="3566541"/>
              <a:ext cx="322581" cy="138200"/>
            </a:xfrm>
            <a:custGeom>
              <a:avLst/>
              <a:gdLst/>
              <a:ahLst/>
              <a:cxnLst/>
              <a:rect l="l" t="t" r="r" b="b"/>
              <a:pathLst>
                <a:path w="6503" h="2786" extrusionOk="0">
                  <a:moveTo>
                    <a:pt x="1387" y="1"/>
                  </a:moveTo>
                  <a:cubicBezTo>
                    <a:pt x="618" y="1"/>
                    <a:pt x="1" y="618"/>
                    <a:pt x="1" y="1400"/>
                  </a:cubicBezTo>
                  <a:cubicBezTo>
                    <a:pt x="1" y="2168"/>
                    <a:pt x="618" y="2786"/>
                    <a:pt x="1387" y="2786"/>
                  </a:cubicBezTo>
                  <a:lnTo>
                    <a:pt x="5104" y="2786"/>
                  </a:lnTo>
                  <a:cubicBezTo>
                    <a:pt x="5873" y="2786"/>
                    <a:pt x="6503" y="2168"/>
                    <a:pt x="6503" y="1400"/>
                  </a:cubicBezTo>
                  <a:cubicBezTo>
                    <a:pt x="6503" y="618"/>
                    <a:pt x="5873" y="1"/>
                    <a:pt x="5104" y="1"/>
                  </a:cubicBezTo>
                  <a:close/>
                </a:path>
              </a:pathLst>
            </a:custGeom>
            <a:solidFill>
              <a:srgbClr val="00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988;p34">
            <a:extLst>
              <a:ext uri="{FF2B5EF4-FFF2-40B4-BE49-F238E27FC236}">
                <a16:creationId xmlns:a16="http://schemas.microsoft.com/office/drawing/2014/main" id="{961D323D-6840-4130-8343-59567201E67A}"/>
              </a:ext>
            </a:extLst>
          </p:cNvPr>
          <p:cNvSpPr/>
          <p:nvPr/>
        </p:nvSpPr>
        <p:spPr>
          <a:xfrm rot="5400000">
            <a:off x="8523030" y="1470823"/>
            <a:ext cx="322581" cy="138795"/>
          </a:xfrm>
          <a:custGeom>
            <a:avLst/>
            <a:gdLst/>
            <a:ahLst/>
            <a:cxnLst/>
            <a:rect l="l" t="t" r="r" b="b"/>
            <a:pathLst>
              <a:path w="6503" h="2798" extrusionOk="0">
                <a:moveTo>
                  <a:pt x="1399" y="0"/>
                </a:moveTo>
                <a:cubicBezTo>
                  <a:pt x="630" y="0"/>
                  <a:pt x="0" y="631"/>
                  <a:pt x="0" y="1399"/>
                </a:cubicBezTo>
                <a:cubicBezTo>
                  <a:pt x="0" y="2168"/>
                  <a:pt x="630" y="2798"/>
                  <a:pt x="1399" y="2798"/>
                </a:cubicBezTo>
                <a:lnTo>
                  <a:pt x="5116" y="2798"/>
                </a:lnTo>
                <a:cubicBezTo>
                  <a:pt x="5885" y="2798"/>
                  <a:pt x="6502" y="2168"/>
                  <a:pt x="6502" y="1399"/>
                </a:cubicBezTo>
                <a:cubicBezTo>
                  <a:pt x="6502" y="631"/>
                  <a:pt x="5885" y="0"/>
                  <a:pt x="5116" y="0"/>
                </a:cubicBezTo>
                <a:close/>
              </a:path>
            </a:pathLst>
          </a:custGeom>
          <a:solidFill>
            <a:srgbClr val="263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88;p34">
            <a:extLst>
              <a:ext uri="{FF2B5EF4-FFF2-40B4-BE49-F238E27FC236}">
                <a16:creationId xmlns:a16="http://schemas.microsoft.com/office/drawing/2014/main" id="{069BE85E-960A-46D4-9E8D-04A7CA8199C6}"/>
              </a:ext>
            </a:extLst>
          </p:cNvPr>
          <p:cNvSpPr/>
          <p:nvPr/>
        </p:nvSpPr>
        <p:spPr>
          <a:xfrm rot="5400000">
            <a:off x="8719549" y="1461316"/>
            <a:ext cx="322581" cy="138795"/>
          </a:xfrm>
          <a:custGeom>
            <a:avLst/>
            <a:gdLst/>
            <a:ahLst/>
            <a:cxnLst/>
            <a:rect l="l" t="t" r="r" b="b"/>
            <a:pathLst>
              <a:path w="6503" h="2798" extrusionOk="0">
                <a:moveTo>
                  <a:pt x="1399" y="0"/>
                </a:moveTo>
                <a:cubicBezTo>
                  <a:pt x="630" y="0"/>
                  <a:pt x="0" y="631"/>
                  <a:pt x="0" y="1399"/>
                </a:cubicBezTo>
                <a:cubicBezTo>
                  <a:pt x="0" y="2168"/>
                  <a:pt x="630" y="2798"/>
                  <a:pt x="1399" y="2798"/>
                </a:cubicBezTo>
                <a:lnTo>
                  <a:pt x="5116" y="2798"/>
                </a:lnTo>
                <a:cubicBezTo>
                  <a:pt x="5885" y="2798"/>
                  <a:pt x="6502" y="2168"/>
                  <a:pt x="6502" y="1399"/>
                </a:cubicBezTo>
                <a:cubicBezTo>
                  <a:pt x="6502" y="631"/>
                  <a:pt x="5885" y="0"/>
                  <a:pt x="5116" y="0"/>
                </a:cubicBezTo>
                <a:close/>
              </a:path>
            </a:pathLst>
          </a:custGeom>
          <a:solidFill>
            <a:srgbClr val="263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Rectángulo 76">
            <a:extLst>
              <a:ext uri="{FF2B5EF4-FFF2-40B4-BE49-F238E27FC236}">
                <a16:creationId xmlns:a16="http://schemas.microsoft.com/office/drawing/2014/main" id="{1CD435DF-71DE-42E5-B57C-2A77C0063ED1}"/>
              </a:ext>
            </a:extLst>
          </p:cNvPr>
          <p:cNvSpPr/>
          <p:nvPr/>
        </p:nvSpPr>
        <p:spPr>
          <a:xfrm>
            <a:off x="5259087" y="2836734"/>
            <a:ext cx="2736647" cy="369332"/>
          </a:xfrm>
          <a:prstGeom prst="rect">
            <a:avLst/>
          </a:prstGeom>
        </p:spPr>
        <p:txBody>
          <a:bodyPr wrap="none">
            <a:spAutoFit/>
          </a:bodyPr>
          <a:lstStyle/>
          <a:p>
            <a:pPr algn="ctr"/>
            <a:r>
              <a:rPr lang="es-ES" b="1" kern="0" dirty="0">
                <a:solidFill>
                  <a:srgbClr val="263984"/>
                </a:solidFill>
                <a:latin typeface="Arial" panose="020B0604020202020204" pitchFamily="34" charset="0"/>
                <a:ea typeface="Arial"/>
                <a:cs typeface="Arial" panose="020B0604020202020204" pitchFamily="34" charset="0"/>
                <a:sym typeface="Arial"/>
              </a:rPr>
              <a:t>Principales Obstáculos</a:t>
            </a:r>
          </a:p>
        </p:txBody>
      </p:sp>
      <p:sp>
        <p:nvSpPr>
          <p:cNvPr id="78" name="Google Shape;1003;p57">
            <a:extLst>
              <a:ext uri="{FF2B5EF4-FFF2-40B4-BE49-F238E27FC236}">
                <a16:creationId xmlns:a16="http://schemas.microsoft.com/office/drawing/2014/main" id="{FC6F0321-F243-416E-B14C-865E297829F8}"/>
              </a:ext>
            </a:extLst>
          </p:cNvPr>
          <p:cNvSpPr txBox="1"/>
          <p:nvPr/>
        </p:nvSpPr>
        <p:spPr>
          <a:xfrm>
            <a:off x="4067650" y="3887826"/>
            <a:ext cx="1186800" cy="30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00CC99"/>
                </a:solidFill>
                <a:latin typeface="Open Sans"/>
                <a:ea typeface="Open Sans"/>
                <a:cs typeface="Open Sans"/>
                <a:sym typeface="Open Sans"/>
              </a:rPr>
              <a:t>47%</a:t>
            </a:r>
            <a:endParaRPr sz="1600" b="1" dirty="0">
              <a:solidFill>
                <a:srgbClr val="00CC99"/>
              </a:solidFill>
              <a:latin typeface="Open Sans"/>
              <a:ea typeface="Open Sans"/>
              <a:cs typeface="Open Sans"/>
              <a:sym typeface="Open Sans"/>
            </a:endParaRPr>
          </a:p>
        </p:txBody>
      </p:sp>
      <p:sp>
        <p:nvSpPr>
          <p:cNvPr id="79" name="Google Shape;1005;p57">
            <a:extLst>
              <a:ext uri="{FF2B5EF4-FFF2-40B4-BE49-F238E27FC236}">
                <a16:creationId xmlns:a16="http://schemas.microsoft.com/office/drawing/2014/main" id="{1FB58517-8B8C-4F9D-82DB-E4F2BC249244}"/>
              </a:ext>
            </a:extLst>
          </p:cNvPr>
          <p:cNvSpPr/>
          <p:nvPr/>
        </p:nvSpPr>
        <p:spPr>
          <a:xfrm>
            <a:off x="4198611" y="3613751"/>
            <a:ext cx="870903" cy="856628"/>
          </a:xfrm>
          <a:custGeom>
            <a:avLst/>
            <a:gdLst/>
            <a:ahLst/>
            <a:cxnLst/>
            <a:rect l="l" t="t" r="r" b="b"/>
            <a:pathLst>
              <a:path w="77125" h="77125" fill="none" extrusionOk="0">
                <a:moveTo>
                  <a:pt x="44342" y="3204"/>
                </a:moveTo>
                <a:cubicBezTo>
                  <a:pt x="63876" y="6386"/>
                  <a:pt x="77125" y="24827"/>
                  <a:pt x="73922" y="44342"/>
                </a:cubicBezTo>
                <a:cubicBezTo>
                  <a:pt x="70739" y="63876"/>
                  <a:pt x="52299" y="77125"/>
                  <a:pt x="32784" y="73922"/>
                </a:cubicBezTo>
                <a:cubicBezTo>
                  <a:pt x="13249" y="70739"/>
                  <a:pt x="1" y="52299"/>
                  <a:pt x="3204" y="32784"/>
                </a:cubicBezTo>
                <a:cubicBezTo>
                  <a:pt x="6386" y="13249"/>
                  <a:pt x="24827" y="1"/>
                  <a:pt x="44342" y="3204"/>
                </a:cubicBezTo>
                <a:close/>
              </a:path>
            </a:pathLst>
          </a:custGeom>
          <a:noFill/>
          <a:ln w="114300" cap="flat" cmpd="sng">
            <a:solidFill>
              <a:srgbClr val="595959"/>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08;p57">
            <a:extLst>
              <a:ext uri="{FF2B5EF4-FFF2-40B4-BE49-F238E27FC236}">
                <a16:creationId xmlns:a16="http://schemas.microsoft.com/office/drawing/2014/main" id="{6817A8D5-ECE1-4DB5-A629-E925DB75E2BD}"/>
              </a:ext>
            </a:extLst>
          </p:cNvPr>
          <p:cNvSpPr/>
          <p:nvPr/>
        </p:nvSpPr>
        <p:spPr>
          <a:xfrm rot="5400000">
            <a:off x="4150005" y="3573962"/>
            <a:ext cx="943252" cy="958970"/>
          </a:xfrm>
          <a:prstGeom prst="blockArc">
            <a:avLst>
              <a:gd name="adj1" fmla="val 10764263"/>
              <a:gd name="adj2" fmla="val 21576814"/>
              <a:gd name="adj3" fmla="val 15140"/>
            </a:avLst>
          </a:prstGeom>
          <a:solidFill>
            <a:srgbClr val="50B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03;p57">
            <a:extLst>
              <a:ext uri="{FF2B5EF4-FFF2-40B4-BE49-F238E27FC236}">
                <a16:creationId xmlns:a16="http://schemas.microsoft.com/office/drawing/2014/main" id="{D5136383-9F32-447E-BFFB-A2152DE074AA}"/>
              </a:ext>
            </a:extLst>
          </p:cNvPr>
          <p:cNvSpPr txBox="1"/>
          <p:nvPr/>
        </p:nvSpPr>
        <p:spPr>
          <a:xfrm>
            <a:off x="5650594" y="3861406"/>
            <a:ext cx="1186800" cy="30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00CC99"/>
                </a:solidFill>
                <a:latin typeface="Open Sans"/>
                <a:ea typeface="Open Sans"/>
                <a:cs typeface="Open Sans"/>
                <a:sym typeface="Open Sans"/>
              </a:rPr>
              <a:t>28%</a:t>
            </a:r>
            <a:endParaRPr sz="1600" b="1" dirty="0">
              <a:solidFill>
                <a:srgbClr val="00CC99"/>
              </a:solidFill>
              <a:latin typeface="Open Sans"/>
              <a:ea typeface="Open Sans"/>
              <a:cs typeface="Open Sans"/>
              <a:sym typeface="Open Sans"/>
            </a:endParaRPr>
          </a:p>
        </p:txBody>
      </p:sp>
      <p:sp>
        <p:nvSpPr>
          <p:cNvPr id="82" name="Google Shape;1005;p57">
            <a:extLst>
              <a:ext uri="{FF2B5EF4-FFF2-40B4-BE49-F238E27FC236}">
                <a16:creationId xmlns:a16="http://schemas.microsoft.com/office/drawing/2014/main" id="{E3A9ED72-170F-425C-8ADC-A1916EF35E9F}"/>
              </a:ext>
            </a:extLst>
          </p:cNvPr>
          <p:cNvSpPr/>
          <p:nvPr/>
        </p:nvSpPr>
        <p:spPr>
          <a:xfrm>
            <a:off x="5781555" y="3587331"/>
            <a:ext cx="870903" cy="856628"/>
          </a:xfrm>
          <a:custGeom>
            <a:avLst/>
            <a:gdLst/>
            <a:ahLst/>
            <a:cxnLst/>
            <a:rect l="l" t="t" r="r" b="b"/>
            <a:pathLst>
              <a:path w="77125" h="77125" fill="none" extrusionOk="0">
                <a:moveTo>
                  <a:pt x="44342" y="3204"/>
                </a:moveTo>
                <a:cubicBezTo>
                  <a:pt x="63876" y="6386"/>
                  <a:pt x="77125" y="24827"/>
                  <a:pt x="73922" y="44342"/>
                </a:cubicBezTo>
                <a:cubicBezTo>
                  <a:pt x="70739" y="63876"/>
                  <a:pt x="52299" y="77125"/>
                  <a:pt x="32784" y="73922"/>
                </a:cubicBezTo>
                <a:cubicBezTo>
                  <a:pt x="13249" y="70739"/>
                  <a:pt x="1" y="52299"/>
                  <a:pt x="3204" y="32784"/>
                </a:cubicBezTo>
                <a:cubicBezTo>
                  <a:pt x="6386" y="13249"/>
                  <a:pt x="24827" y="1"/>
                  <a:pt x="44342" y="3204"/>
                </a:cubicBezTo>
                <a:close/>
              </a:path>
            </a:pathLst>
          </a:custGeom>
          <a:noFill/>
          <a:ln w="114300" cap="flat" cmpd="sng">
            <a:solidFill>
              <a:srgbClr val="595959"/>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08;p57">
            <a:extLst>
              <a:ext uri="{FF2B5EF4-FFF2-40B4-BE49-F238E27FC236}">
                <a16:creationId xmlns:a16="http://schemas.microsoft.com/office/drawing/2014/main" id="{FB914E94-874E-492D-9EA7-B9D90AE526A7}"/>
              </a:ext>
            </a:extLst>
          </p:cNvPr>
          <p:cNvSpPr/>
          <p:nvPr/>
        </p:nvSpPr>
        <p:spPr>
          <a:xfrm rot="5400000">
            <a:off x="5732949" y="3547542"/>
            <a:ext cx="943252" cy="958970"/>
          </a:xfrm>
          <a:prstGeom prst="blockArc">
            <a:avLst>
              <a:gd name="adj1" fmla="val 10764263"/>
              <a:gd name="adj2" fmla="val 17792441"/>
              <a:gd name="adj3" fmla="val 16878"/>
            </a:avLst>
          </a:prstGeom>
          <a:solidFill>
            <a:srgbClr val="50B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Rectángulo 83">
            <a:extLst>
              <a:ext uri="{FF2B5EF4-FFF2-40B4-BE49-F238E27FC236}">
                <a16:creationId xmlns:a16="http://schemas.microsoft.com/office/drawing/2014/main" id="{D3D521B1-9453-4D67-B47E-CBAA132FBF52}"/>
              </a:ext>
            </a:extLst>
          </p:cNvPr>
          <p:cNvSpPr/>
          <p:nvPr/>
        </p:nvSpPr>
        <p:spPr>
          <a:xfrm>
            <a:off x="5497480" y="4544833"/>
            <a:ext cx="1364426" cy="461665"/>
          </a:xfrm>
          <a:prstGeom prst="rect">
            <a:avLst/>
          </a:prstGeom>
        </p:spPr>
        <p:txBody>
          <a:bodyPr wrap="square">
            <a:spAutoFit/>
          </a:bodyPr>
          <a:lstStyle/>
          <a:p>
            <a:pPr algn="ctr" fontAlgn="base">
              <a:spcAft>
                <a:spcPts val="0"/>
              </a:spcAft>
            </a:pPr>
            <a:r>
              <a:rPr lang="es-ES" sz="1200" dirty="0">
                <a:solidFill>
                  <a:schemeClr val="bg1">
                    <a:lumMod val="50000"/>
                  </a:schemeClr>
                </a:solidFill>
                <a:latin typeface="Arial" panose="020B0604020202020204" pitchFamily="34" charset="0"/>
                <a:ea typeface="Times New Roman" panose="02020603050405020304" pitchFamily="18" charset="0"/>
              </a:rPr>
              <a:t>Falta de una </a:t>
            </a:r>
            <a:r>
              <a:rPr lang="es-ES" sz="1200" b="1" dirty="0">
                <a:solidFill>
                  <a:srgbClr val="00CC99"/>
                </a:solidFill>
                <a:latin typeface="Arial" panose="020B0604020202020204" pitchFamily="34" charset="0"/>
                <a:ea typeface="Times New Roman" panose="02020603050405020304" pitchFamily="18" charset="0"/>
              </a:rPr>
              <a:t>IDEA</a:t>
            </a:r>
            <a:r>
              <a:rPr lang="es-ES" sz="1200" dirty="0">
                <a:solidFill>
                  <a:schemeClr val="bg1">
                    <a:lumMod val="50000"/>
                  </a:schemeClr>
                </a:solidFill>
                <a:latin typeface="Arial" panose="020B0604020202020204" pitchFamily="34" charset="0"/>
                <a:ea typeface="Times New Roman" panose="02020603050405020304" pitchFamily="18" charset="0"/>
              </a:rPr>
              <a:t> clara</a:t>
            </a:r>
            <a:endParaRPr lang="es-ES" sz="1200" dirty="0">
              <a:solidFill>
                <a:schemeClr val="bg1">
                  <a:lumMod val="50000"/>
                </a:schemeClr>
              </a:solidFill>
              <a:latin typeface="Times New Roman" panose="02020603050405020304" pitchFamily="18" charset="0"/>
              <a:ea typeface="Times New Roman" panose="02020603050405020304" pitchFamily="18" charset="0"/>
            </a:endParaRPr>
          </a:p>
        </p:txBody>
      </p:sp>
      <p:sp>
        <p:nvSpPr>
          <p:cNvPr id="85" name="Google Shape;1003;p57">
            <a:extLst>
              <a:ext uri="{FF2B5EF4-FFF2-40B4-BE49-F238E27FC236}">
                <a16:creationId xmlns:a16="http://schemas.microsoft.com/office/drawing/2014/main" id="{401F5B59-0ED0-4F20-A091-FB003370CB0E}"/>
              </a:ext>
            </a:extLst>
          </p:cNvPr>
          <p:cNvSpPr txBox="1"/>
          <p:nvPr/>
        </p:nvSpPr>
        <p:spPr>
          <a:xfrm>
            <a:off x="7088362" y="3833774"/>
            <a:ext cx="1186800" cy="30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00CC99"/>
                </a:solidFill>
                <a:latin typeface="Open Sans"/>
                <a:ea typeface="Open Sans"/>
                <a:cs typeface="Open Sans"/>
                <a:sym typeface="Open Sans"/>
              </a:rPr>
              <a:t>14%</a:t>
            </a:r>
            <a:endParaRPr sz="1600" b="1" dirty="0">
              <a:solidFill>
                <a:srgbClr val="00CC99"/>
              </a:solidFill>
              <a:latin typeface="Open Sans"/>
              <a:ea typeface="Open Sans"/>
              <a:cs typeface="Open Sans"/>
              <a:sym typeface="Open Sans"/>
            </a:endParaRPr>
          </a:p>
        </p:txBody>
      </p:sp>
      <p:sp>
        <p:nvSpPr>
          <p:cNvPr id="86" name="Google Shape;1005;p57">
            <a:extLst>
              <a:ext uri="{FF2B5EF4-FFF2-40B4-BE49-F238E27FC236}">
                <a16:creationId xmlns:a16="http://schemas.microsoft.com/office/drawing/2014/main" id="{F4C09851-3271-4143-B415-9FE9DD5FDBC9}"/>
              </a:ext>
            </a:extLst>
          </p:cNvPr>
          <p:cNvSpPr/>
          <p:nvPr/>
        </p:nvSpPr>
        <p:spPr>
          <a:xfrm>
            <a:off x="7219323" y="3559699"/>
            <a:ext cx="870903" cy="856628"/>
          </a:xfrm>
          <a:custGeom>
            <a:avLst/>
            <a:gdLst/>
            <a:ahLst/>
            <a:cxnLst/>
            <a:rect l="l" t="t" r="r" b="b"/>
            <a:pathLst>
              <a:path w="77125" h="77125" fill="none" extrusionOk="0">
                <a:moveTo>
                  <a:pt x="44342" y="3204"/>
                </a:moveTo>
                <a:cubicBezTo>
                  <a:pt x="63876" y="6386"/>
                  <a:pt x="77125" y="24827"/>
                  <a:pt x="73922" y="44342"/>
                </a:cubicBezTo>
                <a:cubicBezTo>
                  <a:pt x="70739" y="63876"/>
                  <a:pt x="52299" y="77125"/>
                  <a:pt x="32784" y="73922"/>
                </a:cubicBezTo>
                <a:cubicBezTo>
                  <a:pt x="13249" y="70739"/>
                  <a:pt x="1" y="52299"/>
                  <a:pt x="3204" y="32784"/>
                </a:cubicBezTo>
                <a:cubicBezTo>
                  <a:pt x="6386" y="13249"/>
                  <a:pt x="24827" y="1"/>
                  <a:pt x="44342" y="3204"/>
                </a:cubicBezTo>
                <a:close/>
              </a:path>
            </a:pathLst>
          </a:custGeom>
          <a:noFill/>
          <a:ln w="114300" cap="flat" cmpd="sng">
            <a:solidFill>
              <a:srgbClr val="595959"/>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08;p57">
            <a:extLst>
              <a:ext uri="{FF2B5EF4-FFF2-40B4-BE49-F238E27FC236}">
                <a16:creationId xmlns:a16="http://schemas.microsoft.com/office/drawing/2014/main" id="{8429D867-A3A9-400A-996C-27D16823A748}"/>
              </a:ext>
            </a:extLst>
          </p:cNvPr>
          <p:cNvSpPr/>
          <p:nvPr/>
        </p:nvSpPr>
        <p:spPr>
          <a:xfrm rot="5400000">
            <a:off x="7170717" y="3519910"/>
            <a:ext cx="943252" cy="958970"/>
          </a:xfrm>
          <a:prstGeom prst="blockArc">
            <a:avLst>
              <a:gd name="adj1" fmla="val 10764263"/>
              <a:gd name="adj2" fmla="val 15538194"/>
              <a:gd name="adj3" fmla="val 17365"/>
            </a:avLst>
          </a:prstGeom>
          <a:solidFill>
            <a:srgbClr val="50B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Rectángulo 87">
            <a:extLst>
              <a:ext uri="{FF2B5EF4-FFF2-40B4-BE49-F238E27FC236}">
                <a16:creationId xmlns:a16="http://schemas.microsoft.com/office/drawing/2014/main" id="{F07CE720-D3E0-4647-9D12-3EF94BA9F180}"/>
              </a:ext>
            </a:extLst>
          </p:cNvPr>
          <p:cNvSpPr/>
          <p:nvPr/>
        </p:nvSpPr>
        <p:spPr>
          <a:xfrm>
            <a:off x="6935248" y="4517201"/>
            <a:ext cx="1364426" cy="830997"/>
          </a:xfrm>
          <a:prstGeom prst="rect">
            <a:avLst/>
          </a:prstGeom>
        </p:spPr>
        <p:txBody>
          <a:bodyPr wrap="square">
            <a:spAutoFit/>
          </a:bodyPr>
          <a:lstStyle/>
          <a:p>
            <a:pPr algn="ctr" fontAlgn="base">
              <a:spcAft>
                <a:spcPts val="0"/>
              </a:spcAft>
            </a:pPr>
            <a:r>
              <a:rPr lang="es-ES" sz="1200" dirty="0">
                <a:solidFill>
                  <a:schemeClr val="bg1">
                    <a:lumMod val="50000"/>
                  </a:schemeClr>
                </a:solidFill>
                <a:latin typeface="Arial" panose="020B0604020202020204" pitchFamily="34" charset="0"/>
                <a:ea typeface="Times New Roman" panose="02020603050405020304" pitchFamily="18" charset="0"/>
              </a:rPr>
              <a:t>Desconocimiento de los </a:t>
            </a:r>
            <a:r>
              <a:rPr lang="es-ES" sz="1200" b="1" dirty="0">
                <a:solidFill>
                  <a:srgbClr val="00CC99"/>
                </a:solidFill>
                <a:latin typeface="Arial" panose="020B0604020202020204" pitchFamily="34" charset="0"/>
                <a:ea typeface="Times New Roman" panose="02020603050405020304" pitchFamily="18" charset="0"/>
              </a:rPr>
              <a:t>TRAMITES</a:t>
            </a:r>
            <a:r>
              <a:rPr lang="es-ES" sz="1200" dirty="0">
                <a:solidFill>
                  <a:schemeClr val="bg1">
                    <a:lumMod val="50000"/>
                  </a:schemeClr>
                </a:solidFill>
                <a:latin typeface="Arial" panose="020B0604020202020204" pitchFamily="34" charset="0"/>
                <a:ea typeface="Times New Roman" panose="02020603050405020304" pitchFamily="18" charset="0"/>
              </a:rPr>
              <a:t>  a seguir.</a:t>
            </a:r>
            <a:endParaRPr lang="es-ES" sz="1200" dirty="0">
              <a:solidFill>
                <a:schemeClr val="bg1">
                  <a:lumMod val="50000"/>
                </a:schemeClr>
              </a:solidFill>
              <a:latin typeface="Times New Roman" panose="02020603050405020304" pitchFamily="18" charset="0"/>
              <a:ea typeface="Times New Roman" panose="02020603050405020304" pitchFamily="18" charset="0"/>
            </a:endParaRPr>
          </a:p>
        </p:txBody>
      </p:sp>
      <p:sp>
        <p:nvSpPr>
          <p:cNvPr id="89" name="Google Shape;1003;p57">
            <a:extLst>
              <a:ext uri="{FF2B5EF4-FFF2-40B4-BE49-F238E27FC236}">
                <a16:creationId xmlns:a16="http://schemas.microsoft.com/office/drawing/2014/main" id="{8E3211C9-3FEE-4F96-9179-9249CF334516}"/>
              </a:ext>
            </a:extLst>
          </p:cNvPr>
          <p:cNvSpPr txBox="1"/>
          <p:nvPr/>
        </p:nvSpPr>
        <p:spPr>
          <a:xfrm>
            <a:off x="8645380" y="3833774"/>
            <a:ext cx="1186800" cy="30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00CC99"/>
                </a:solidFill>
                <a:latin typeface="Open Sans"/>
                <a:ea typeface="Open Sans"/>
                <a:cs typeface="Open Sans"/>
                <a:sym typeface="Open Sans"/>
              </a:rPr>
              <a:t>14%</a:t>
            </a:r>
            <a:endParaRPr sz="1600" b="1" dirty="0">
              <a:solidFill>
                <a:srgbClr val="00CC99"/>
              </a:solidFill>
              <a:latin typeface="Open Sans"/>
              <a:ea typeface="Open Sans"/>
              <a:cs typeface="Open Sans"/>
              <a:sym typeface="Open Sans"/>
            </a:endParaRPr>
          </a:p>
        </p:txBody>
      </p:sp>
      <p:sp>
        <p:nvSpPr>
          <p:cNvPr id="90" name="Google Shape;1005;p57">
            <a:extLst>
              <a:ext uri="{FF2B5EF4-FFF2-40B4-BE49-F238E27FC236}">
                <a16:creationId xmlns:a16="http://schemas.microsoft.com/office/drawing/2014/main" id="{CDADF79A-23C8-413C-AAD3-9A624D37A288}"/>
              </a:ext>
            </a:extLst>
          </p:cNvPr>
          <p:cNvSpPr/>
          <p:nvPr/>
        </p:nvSpPr>
        <p:spPr>
          <a:xfrm>
            <a:off x="8776341" y="3559699"/>
            <a:ext cx="870903" cy="856628"/>
          </a:xfrm>
          <a:custGeom>
            <a:avLst/>
            <a:gdLst/>
            <a:ahLst/>
            <a:cxnLst/>
            <a:rect l="l" t="t" r="r" b="b"/>
            <a:pathLst>
              <a:path w="77125" h="77125" fill="none" extrusionOk="0">
                <a:moveTo>
                  <a:pt x="44342" y="3204"/>
                </a:moveTo>
                <a:cubicBezTo>
                  <a:pt x="63876" y="6386"/>
                  <a:pt x="77125" y="24827"/>
                  <a:pt x="73922" y="44342"/>
                </a:cubicBezTo>
                <a:cubicBezTo>
                  <a:pt x="70739" y="63876"/>
                  <a:pt x="52299" y="77125"/>
                  <a:pt x="32784" y="73922"/>
                </a:cubicBezTo>
                <a:cubicBezTo>
                  <a:pt x="13249" y="70739"/>
                  <a:pt x="1" y="52299"/>
                  <a:pt x="3204" y="32784"/>
                </a:cubicBezTo>
                <a:cubicBezTo>
                  <a:pt x="6386" y="13249"/>
                  <a:pt x="24827" y="1"/>
                  <a:pt x="44342" y="3204"/>
                </a:cubicBezTo>
                <a:close/>
              </a:path>
            </a:pathLst>
          </a:custGeom>
          <a:noFill/>
          <a:ln w="114300" cap="flat" cmpd="sng">
            <a:solidFill>
              <a:srgbClr val="595959"/>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8;p57">
            <a:extLst>
              <a:ext uri="{FF2B5EF4-FFF2-40B4-BE49-F238E27FC236}">
                <a16:creationId xmlns:a16="http://schemas.microsoft.com/office/drawing/2014/main" id="{3C089158-B053-48D7-B41B-AB6A3C194E0F}"/>
              </a:ext>
            </a:extLst>
          </p:cNvPr>
          <p:cNvSpPr/>
          <p:nvPr/>
        </p:nvSpPr>
        <p:spPr>
          <a:xfrm rot="5400000">
            <a:off x="8727735" y="3519910"/>
            <a:ext cx="943252" cy="958970"/>
          </a:xfrm>
          <a:prstGeom prst="blockArc">
            <a:avLst>
              <a:gd name="adj1" fmla="val 10764263"/>
              <a:gd name="adj2" fmla="val 15686937"/>
              <a:gd name="adj3" fmla="val 18393"/>
            </a:avLst>
          </a:prstGeom>
          <a:solidFill>
            <a:srgbClr val="50B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Rectángulo 91">
            <a:extLst>
              <a:ext uri="{FF2B5EF4-FFF2-40B4-BE49-F238E27FC236}">
                <a16:creationId xmlns:a16="http://schemas.microsoft.com/office/drawing/2014/main" id="{BEEE23CE-D2CC-4B6D-AD80-00EE51D4E05E}"/>
              </a:ext>
            </a:extLst>
          </p:cNvPr>
          <p:cNvSpPr/>
          <p:nvPr/>
        </p:nvSpPr>
        <p:spPr>
          <a:xfrm>
            <a:off x="8492266" y="4517201"/>
            <a:ext cx="1364426" cy="646331"/>
          </a:xfrm>
          <a:prstGeom prst="rect">
            <a:avLst/>
          </a:prstGeom>
        </p:spPr>
        <p:txBody>
          <a:bodyPr wrap="square">
            <a:spAutoFit/>
          </a:bodyPr>
          <a:lstStyle/>
          <a:p>
            <a:pPr algn="ctr" fontAlgn="base">
              <a:spcAft>
                <a:spcPts val="0"/>
              </a:spcAft>
            </a:pPr>
            <a:r>
              <a:rPr lang="es-ES" sz="1200" dirty="0">
                <a:solidFill>
                  <a:schemeClr val="bg1">
                    <a:lumMod val="50000"/>
                  </a:schemeClr>
                </a:solidFill>
                <a:latin typeface="Arial" panose="020B0604020202020204" pitchFamily="34" charset="0"/>
                <a:ea typeface="Times New Roman" panose="02020603050405020304" pitchFamily="18" charset="0"/>
              </a:rPr>
              <a:t>Los </a:t>
            </a:r>
            <a:r>
              <a:rPr lang="es-ES" sz="1200" b="1" dirty="0">
                <a:solidFill>
                  <a:srgbClr val="00CC99"/>
                </a:solidFill>
                <a:latin typeface="Arial" panose="020B0604020202020204" pitchFamily="34" charset="0"/>
                <a:ea typeface="Times New Roman" panose="02020603050405020304" pitchFamily="18" charset="0"/>
              </a:rPr>
              <a:t>IMPUESTOS</a:t>
            </a:r>
            <a:r>
              <a:rPr lang="es-ES" sz="1200" dirty="0">
                <a:solidFill>
                  <a:schemeClr val="bg1">
                    <a:lumMod val="50000"/>
                  </a:schemeClr>
                </a:solidFill>
                <a:latin typeface="Arial" panose="020B0604020202020204" pitchFamily="34" charset="0"/>
                <a:ea typeface="Times New Roman" panose="02020603050405020304" pitchFamily="18" charset="0"/>
              </a:rPr>
              <a:t> a pagar.</a:t>
            </a:r>
            <a:endParaRPr lang="es-ES" sz="1200" dirty="0">
              <a:solidFill>
                <a:schemeClr val="bg1">
                  <a:lumMod val="50000"/>
                </a:schemeClr>
              </a:solidFill>
              <a:latin typeface="Times New Roman" panose="02020603050405020304" pitchFamily="18" charset="0"/>
              <a:ea typeface="Times New Roman" panose="02020603050405020304" pitchFamily="18" charset="0"/>
            </a:endParaRPr>
          </a:p>
        </p:txBody>
      </p:sp>
      <p:sp>
        <p:nvSpPr>
          <p:cNvPr id="93" name="Forma en L 92">
            <a:extLst>
              <a:ext uri="{FF2B5EF4-FFF2-40B4-BE49-F238E27FC236}">
                <a16:creationId xmlns:a16="http://schemas.microsoft.com/office/drawing/2014/main" id="{30404A1C-B7CA-478A-8428-49F9DC4429BF}"/>
              </a:ext>
            </a:extLst>
          </p:cNvPr>
          <p:cNvSpPr/>
          <p:nvPr/>
        </p:nvSpPr>
        <p:spPr>
          <a:xfrm>
            <a:off x="5127246" y="3106028"/>
            <a:ext cx="237868" cy="217292"/>
          </a:xfrm>
          <a:prstGeom prst="corner">
            <a:avLst/>
          </a:prstGeom>
          <a:solidFill>
            <a:srgbClr val="50B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4" name="Forma en L 93">
            <a:extLst>
              <a:ext uri="{FF2B5EF4-FFF2-40B4-BE49-F238E27FC236}">
                <a16:creationId xmlns:a16="http://schemas.microsoft.com/office/drawing/2014/main" id="{ED5FF2B7-CF0B-4F95-995D-50BA1E422009}"/>
              </a:ext>
            </a:extLst>
          </p:cNvPr>
          <p:cNvSpPr/>
          <p:nvPr/>
        </p:nvSpPr>
        <p:spPr>
          <a:xfrm rot="5400000">
            <a:off x="5116958" y="2772908"/>
            <a:ext cx="237868" cy="217292"/>
          </a:xfrm>
          <a:prstGeom prst="corner">
            <a:avLst/>
          </a:prstGeom>
          <a:solidFill>
            <a:srgbClr val="50B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Forma en L 94">
            <a:extLst>
              <a:ext uri="{FF2B5EF4-FFF2-40B4-BE49-F238E27FC236}">
                <a16:creationId xmlns:a16="http://schemas.microsoft.com/office/drawing/2014/main" id="{B0720916-5118-4630-8018-7590308AF244}"/>
              </a:ext>
            </a:extLst>
          </p:cNvPr>
          <p:cNvSpPr/>
          <p:nvPr/>
        </p:nvSpPr>
        <p:spPr>
          <a:xfrm rot="10800000">
            <a:off x="7971292" y="2762451"/>
            <a:ext cx="237868" cy="217292"/>
          </a:xfrm>
          <a:prstGeom prst="corner">
            <a:avLst/>
          </a:prstGeom>
          <a:solidFill>
            <a:srgbClr val="50B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Forma en L 95">
            <a:extLst>
              <a:ext uri="{FF2B5EF4-FFF2-40B4-BE49-F238E27FC236}">
                <a16:creationId xmlns:a16="http://schemas.microsoft.com/office/drawing/2014/main" id="{DE1B8408-F27A-476C-B2CF-DD1CD7D9B29C}"/>
              </a:ext>
            </a:extLst>
          </p:cNvPr>
          <p:cNvSpPr/>
          <p:nvPr/>
        </p:nvSpPr>
        <p:spPr>
          <a:xfrm rot="16200000">
            <a:off x="7981580" y="3099991"/>
            <a:ext cx="237868" cy="217292"/>
          </a:xfrm>
          <a:prstGeom prst="corner">
            <a:avLst/>
          </a:prstGeom>
          <a:solidFill>
            <a:srgbClr val="50B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Rectángulo 96">
            <a:extLst>
              <a:ext uri="{FF2B5EF4-FFF2-40B4-BE49-F238E27FC236}">
                <a16:creationId xmlns:a16="http://schemas.microsoft.com/office/drawing/2014/main" id="{2EA0413B-D389-4EB1-A956-1D212D5C217F}"/>
              </a:ext>
            </a:extLst>
          </p:cNvPr>
          <p:cNvSpPr/>
          <p:nvPr/>
        </p:nvSpPr>
        <p:spPr>
          <a:xfrm>
            <a:off x="3958810" y="4557003"/>
            <a:ext cx="1364426" cy="830997"/>
          </a:xfrm>
          <a:prstGeom prst="rect">
            <a:avLst/>
          </a:prstGeom>
        </p:spPr>
        <p:txBody>
          <a:bodyPr wrap="square">
            <a:spAutoFit/>
          </a:bodyPr>
          <a:lstStyle/>
          <a:p>
            <a:pPr algn="ctr" fontAlgn="base">
              <a:spcAft>
                <a:spcPts val="0"/>
              </a:spcAft>
            </a:pPr>
            <a:r>
              <a:rPr lang="es-ES" sz="1200" dirty="0">
                <a:solidFill>
                  <a:schemeClr val="bg1">
                    <a:lumMod val="50000"/>
                  </a:schemeClr>
                </a:solidFill>
                <a:latin typeface="Arial" panose="020B0604020202020204" pitchFamily="34" charset="0"/>
                <a:ea typeface="Times New Roman" panose="02020603050405020304" pitchFamily="18" charset="0"/>
              </a:rPr>
              <a:t>Falta de </a:t>
            </a:r>
            <a:r>
              <a:rPr lang="es-ES" sz="1200" b="1" dirty="0">
                <a:solidFill>
                  <a:srgbClr val="00CC99"/>
                </a:solidFill>
                <a:latin typeface="Arial" panose="020B0604020202020204" pitchFamily="34" charset="0"/>
                <a:ea typeface="Times New Roman" panose="02020603050405020304" pitchFamily="18" charset="0"/>
              </a:rPr>
              <a:t>CAPITAL</a:t>
            </a:r>
            <a:r>
              <a:rPr lang="es-ES" sz="1200" dirty="0">
                <a:solidFill>
                  <a:schemeClr val="bg1">
                    <a:lumMod val="50000"/>
                  </a:schemeClr>
                </a:solidFill>
                <a:latin typeface="Arial" panose="020B0604020202020204" pitchFamily="34" charset="0"/>
                <a:ea typeface="Times New Roman" panose="02020603050405020304" pitchFamily="18" charset="0"/>
              </a:rPr>
              <a:t> para poner en marcha el negocio</a:t>
            </a:r>
            <a:endParaRPr lang="es-ES" sz="1200" dirty="0">
              <a:solidFill>
                <a:schemeClr val="bg1">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769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197FA4C-B33A-4BFC-AB4F-FB0FB6AB9A40}"/>
              </a:ext>
            </a:extLst>
          </p:cNvPr>
          <p:cNvSpPr/>
          <p:nvPr/>
        </p:nvSpPr>
        <p:spPr>
          <a:xfrm>
            <a:off x="2295728" y="1584285"/>
            <a:ext cx="7772399" cy="33670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nchorCtr="0"/>
          <a:lstStyle/>
          <a:p>
            <a:pPr algn="ctr"/>
            <a:r>
              <a:rPr lang="en-US" sz="5400" b="1" dirty="0">
                <a:solidFill>
                  <a:srgbClr val="B2DC19"/>
                </a:solidFill>
              </a:rPr>
              <a:t>RETOS</a:t>
            </a:r>
            <a:endParaRPr lang="en-US" sz="5400" b="1" dirty="0">
              <a:solidFill>
                <a:schemeClr val="bg1"/>
              </a:solidFill>
            </a:endParaRPr>
          </a:p>
        </p:txBody>
      </p:sp>
      <p:sp>
        <p:nvSpPr>
          <p:cNvPr id="3" name="Rectángulo 2">
            <a:extLst>
              <a:ext uri="{FF2B5EF4-FFF2-40B4-BE49-F238E27FC236}">
                <a16:creationId xmlns:a16="http://schemas.microsoft.com/office/drawing/2014/main" id="{32561D69-B569-41A1-AD2A-9F2E93D4F2EB}"/>
              </a:ext>
            </a:extLst>
          </p:cNvPr>
          <p:cNvSpPr/>
          <p:nvPr/>
        </p:nvSpPr>
        <p:spPr>
          <a:xfrm>
            <a:off x="128113" y="373944"/>
            <a:ext cx="7996557" cy="461665"/>
          </a:xfrm>
          <a:prstGeom prst="rect">
            <a:avLst/>
          </a:prstGeom>
        </p:spPr>
        <p:txBody>
          <a:bodyPr wrap="square">
            <a:spAutoFit/>
          </a:bodyPr>
          <a:lstStyle/>
          <a:p>
            <a:pPr algn="ctr"/>
            <a:r>
              <a:rPr lang="es-ES" sz="2400" b="1" i="0" u="none" strike="noStrike" baseline="0" dirty="0">
                <a:solidFill>
                  <a:schemeClr val="accent1">
                    <a:lumMod val="75000"/>
                  </a:schemeClr>
                </a:solidFill>
                <a:latin typeface="Calibri" panose="020F0502020204030204" pitchFamily="34" charset="0"/>
              </a:rPr>
              <a:t> I</a:t>
            </a:r>
            <a:r>
              <a:rPr lang="es-ES" sz="2400" b="1" dirty="0">
                <a:solidFill>
                  <a:schemeClr val="accent1">
                    <a:lumMod val="75000"/>
                  </a:schemeClr>
                </a:solidFill>
                <a:latin typeface="Calibri" panose="020F0502020204030204" pitchFamily="34" charset="0"/>
              </a:rPr>
              <a:t>I Encuentro JÓVENES EMPRENDEDORES IES Zaidín-Vergeles </a:t>
            </a:r>
            <a:endParaRPr lang="es-ES" sz="2400" b="1" dirty="0">
              <a:solidFill>
                <a:schemeClr val="accent1">
                  <a:lumMod val="75000"/>
                </a:schemeClr>
              </a:solidFill>
            </a:endParaRPr>
          </a:p>
        </p:txBody>
      </p:sp>
      <p:pic>
        <p:nvPicPr>
          <p:cNvPr id="4" name="Imagen 3">
            <a:extLst>
              <a:ext uri="{FF2B5EF4-FFF2-40B4-BE49-F238E27FC236}">
                <a16:creationId xmlns:a16="http://schemas.microsoft.com/office/drawing/2014/main" id="{7E910C95-5483-4FAD-B0E4-AD9BD5F92E90}"/>
              </a:ext>
            </a:extLst>
          </p:cNvPr>
          <p:cNvPicPr>
            <a:picLocks noChangeAspect="1"/>
          </p:cNvPicPr>
          <p:nvPr/>
        </p:nvPicPr>
        <p:blipFill>
          <a:blip r:embed="rId3"/>
          <a:stretch>
            <a:fillRect/>
          </a:stretch>
        </p:blipFill>
        <p:spPr>
          <a:xfrm>
            <a:off x="10261372" y="220941"/>
            <a:ext cx="1794635" cy="923857"/>
          </a:xfrm>
          <a:prstGeom prst="rect">
            <a:avLst/>
          </a:prstGeom>
        </p:spPr>
      </p:pic>
    </p:spTree>
    <p:extLst>
      <p:ext uri="{BB962C8B-B14F-4D97-AF65-F5344CB8AC3E}">
        <p14:creationId xmlns:p14="http://schemas.microsoft.com/office/powerpoint/2010/main" val="32524393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7528</TotalTime>
  <Words>2098</Words>
  <Application>Microsoft Office PowerPoint</Application>
  <PresentationFormat>Panorámica</PresentationFormat>
  <Paragraphs>250</Paragraphs>
  <Slides>28</Slides>
  <Notes>28</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40" baseType="lpstr">
      <vt:lpstr>Arial</vt:lpstr>
      <vt:lpstr>Asul</vt:lpstr>
      <vt:lpstr>Calibri</vt:lpstr>
      <vt:lpstr>Calibri Light</vt:lpstr>
      <vt:lpstr>Droid Sans</vt:lpstr>
      <vt:lpstr>Open Sans</vt:lpstr>
      <vt:lpstr>Open Sans Light</vt:lpstr>
      <vt:lpstr>Roboto</vt:lpstr>
      <vt:lpstr>Times New Roman</vt:lpstr>
      <vt:lpstr>Wingdings</vt:lpstr>
      <vt:lpstr>Tema de Office</vt:lpstr>
      <vt:lpstr>Adobe 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Carvajal Alvarez</dc:creator>
  <cp:lastModifiedBy>Belen Carvajal</cp:lastModifiedBy>
  <cp:revision>31</cp:revision>
  <cp:lastPrinted>2023-11-15T10:24:04Z</cp:lastPrinted>
  <dcterms:created xsi:type="dcterms:W3CDTF">2022-10-28T08:03:01Z</dcterms:created>
  <dcterms:modified xsi:type="dcterms:W3CDTF">2023-11-15T16:14:17Z</dcterms:modified>
</cp:coreProperties>
</file>